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5" r:id="rId2"/>
    <p:sldId id="266" r:id="rId3"/>
    <p:sldId id="268" r:id="rId4"/>
    <p:sldId id="269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56" r:id="rId18"/>
    <p:sldId id="259" r:id="rId19"/>
    <p:sldId id="283" r:id="rId20"/>
    <p:sldId id="257" r:id="rId21"/>
    <p:sldId id="258" r:id="rId22"/>
    <p:sldId id="260" r:id="rId23"/>
    <p:sldId id="261" r:id="rId24"/>
    <p:sldId id="262" r:id="rId25"/>
    <p:sldId id="263" r:id="rId26"/>
  </p:sldIdLst>
  <p:sldSz cx="9144000" cy="6858000" type="screen4x3"/>
  <p:notesSz cx="6797675" cy="98742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99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-106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12" Type="http://schemas.openxmlformats.org/officeDocument/2006/relationships/image" Target="../media/image31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11" Type="http://schemas.openxmlformats.org/officeDocument/2006/relationships/image" Target="../media/image30.wmf"/><Relationship Id="rId5" Type="http://schemas.openxmlformats.org/officeDocument/2006/relationships/image" Target="../media/image24.wmf"/><Relationship Id="rId10" Type="http://schemas.openxmlformats.org/officeDocument/2006/relationships/image" Target="../media/image29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image" Target="../media/image47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12" Type="http://schemas.openxmlformats.org/officeDocument/2006/relationships/image" Target="../media/image46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11" Type="http://schemas.openxmlformats.org/officeDocument/2006/relationships/image" Target="../media/image45.wmf"/><Relationship Id="rId5" Type="http://schemas.openxmlformats.org/officeDocument/2006/relationships/image" Target="../media/image39.wmf"/><Relationship Id="rId15" Type="http://schemas.openxmlformats.org/officeDocument/2006/relationships/image" Target="../media/image49.wmf"/><Relationship Id="rId10" Type="http://schemas.openxmlformats.org/officeDocument/2006/relationships/image" Target="../media/image44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Relationship Id="rId14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E8C8C-DDE8-4167-B501-573A50CFB79A}" type="datetimeFigureOut">
              <a:rPr lang="fr-FR" smtClean="0"/>
              <a:pPr/>
              <a:t>23/05/2011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3EC0A-1E5E-498B-B35A-EC492709F85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23/05/2011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2.jpeg"/><Relationship Id="rId7" Type="http://schemas.openxmlformats.org/officeDocument/2006/relationships/image" Target="../media/image64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jpeg"/><Relationship Id="rId7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4.jpeg"/><Relationship Id="rId7" Type="http://schemas.openxmlformats.org/officeDocument/2006/relationships/image" Target="../media/image7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gif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jpeg"/><Relationship Id="rId7" Type="http://schemas.openxmlformats.org/officeDocument/2006/relationships/image" Target="../media/image7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5.jpeg"/><Relationship Id="rId10" Type="http://schemas.openxmlformats.org/officeDocument/2006/relationships/image" Target="../media/image79.gif"/><Relationship Id="rId4" Type="http://schemas.openxmlformats.org/officeDocument/2006/relationships/image" Target="../media/image3.jpeg"/><Relationship Id="rId9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jpeg"/><Relationship Id="rId5" Type="http://schemas.openxmlformats.org/officeDocument/2006/relationships/image" Target="../media/image4.jpeg"/><Relationship Id="rId4" Type="http://schemas.openxmlformats.org/officeDocument/2006/relationships/oleObject" Target="../embeddings/oleObject4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2.png"/><Relationship Id="rId5" Type="http://schemas.openxmlformats.org/officeDocument/2006/relationships/oleObject" Target="../embeddings/oleObject43.bin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6.bin"/><Relationship Id="rId5" Type="http://schemas.openxmlformats.org/officeDocument/2006/relationships/oleObject" Target="../embeddings/oleObject45.bin"/><Relationship Id="rId4" Type="http://schemas.openxmlformats.org/officeDocument/2006/relationships/oleObject" Target="../embeddings/oleObject44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1.wmf"/><Relationship Id="rId5" Type="http://schemas.openxmlformats.org/officeDocument/2006/relationships/image" Target="../media/image82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5.bin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4.jpeg"/><Relationship Id="rId21" Type="http://schemas.openxmlformats.org/officeDocument/2006/relationships/oleObject" Target="../embeddings/oleObject21.bin"/><Relationship Id="rId7" Type="http://schemas.openxmlformats.org/officeDocument/2006/relationships/image" Target="../media/image12.png"/><Relationship Id="rId12" Type="http://schemas.openxmlformats.org/officeDocument/2006/relationships/oleObject" Target="../embeddings/oleObject14.bin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20" Type="http://schemas.openxmlformats.org/officeDocument/2006/relationships/oleObject" Target="../embeddings/oleObject20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jpe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3.jpeg"/><Relationship Id="rId15" Type="http://schemas.openxmlformats.org/officeDocument/2006/relationships/oleObject" Target="../embeddings/oleObject16.bin"/><Relationship Id="rId10" Type="http://schemas.openxmlformats.org/officeDocument/2006/relationships/oleObject" Target="../embeddings/oleObject12.bin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32.png"/><Relationship Id="rId22" Type="http://schemas.openxmlformats.org/officeDocument/2006/relationships/image" Target="../media/image3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oleObject" Target="../embeddings/oleObject28.bin"/><Relationship Id="rId18" Type="http://schemas.openxmlformats.org/officeDocument/2006/relationships/oleObject" Target="../embeddings/oleObject33.bin"/><Relationship Id="rId3" Type="http://schemas.openxmlformats.org/officeDocument/2006/relationships/image" Target="../media/image4.jpeg"/><Relationship Id="rId21" Type="http://schemas.openxmlformats.org/officeDocument/2006/relationships/oleObject" Target="../embeddings/oleObject36.bin"/><Relationship Id="rId7" Type="http://schemas.openxmlformats.org/officeDocument/2006/relationships/oleObject" Target="../embeddings/oleObject22.bin"/><Relationship Id="rId12" Type="http://schemas.openxmlformats.org/officeDocument/2006/relationships/oleObject" Target="../embeddings/oleObject27.bin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1.bin"/><Relationship Id="rId20" Type="http://schemas.openxmlformats.org/officeDocument/2006/relationships/oleObject" Target="../embeddings/oleObject35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jpeg"/><Relationship Id="rId11" Type="http://schemas.openxmlformats.org/officeDocument/2006/relationships/oleObject" Target="../embeddings/oleObject26.bin"/><Relationship Id="rId5" Type="http://schemas.openxmlformats.org/officeDocument/2006/relationships/image" Target="../media/image3.jpeg"/><Relationship Id="rId15" Type="http://schemas.openxmlformats.org/officeDocument/2006/relationships/oleObject" Target="../embeddings/oleObject30.bin"/><Relationship Id="rId10" Type="http://schemas.openxmlformats.org/officeDocument/2006/relationships/oleObject" Target="../embeddings/oleObject25.bin"/><Relationship Id="rId19" Type="http://schemas.openxmlformats.org/officeDocument/2006/relationships/oleObject" Target="../embeddings/oleObject34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9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2.jpeg"/><Relationship Id="rId7" Type="http://schemas.openxmlformats.org/officeDocument/2006/relationships/image" Target="../media/image51.gif"/><Relationship Id="rId12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5.jpeg"/><Relationship Id="rId10" Type="http://schemas.openxmlformats.org/officeDocument/2006/relationships/image" Target="../media/image54.png"/><Relationship Id="rId4" Type="http://schemas.openxmlformats.org/officeDocument/2006/relationships/image" Target="../media/image3.jpe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4.jpe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jpeg"/><Relationship Id="rId11" Type="http://schemas.openxmlformats.org/officeDocument/2006/relationships/image" Target="../media/image62.emf"/><Relationship Id="rId5" Type="http://schemas.openxmlformats.org/officeDocument/2006/relationships/image" Target="../media/image3.jpeg"/><Relationship Id="rId10" Type="http://schemas.openxmlformats.org/officeDocument/2006/relationships/image" Target="../media/image61.e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logo-U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5480245"/>
            <a:ext cx="8604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9" descr="logo-ima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5426270"/>
            <a:ext cx="172878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11"/>
          <p:cNvSpPr txBox="1">
            <a:spLocks noChangeArrowheads="1"/>
          </p:cNvSpPr>
          <p:nvPr/>
        </p:nvSpPr>
        <p:spPr bwMode="auto">
          <a:xfrm>
            <a:off x="0" y="1149961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Modélisation numérique </a:t>
            </a:r>
            <a:r>
              <a:rPr lang="fr-FR" sz="2800" b="1" dirty="0" smtClean="0">
                <a:solidFill>
                  <a:srgbClr val="0000FF"/>
                </a:solidFill>
                <a:latin typeface="Times New Roman" pitchFamily="18" charset="0"/>
              </a:rPr>
              <a:t>de l’érosion interne</a:t>
            </a:r>
            <a:endParaRPr lang="fr-FR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389" name="Text Box 12"/>
          <p:cNvSpPr txBox="1">
            <a:spLocks noChangeArrowheads="1"/>
          </p:cNvSpPr>
          <p:nvPr/>
        </p:nvSpPr>
        <p:spPr bwMode="auto">
          <a:xfrm>
            <a:off x="0" y="3791031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b="1" baseline="30000" dirty="0" smtClean="0">
                <a:solidFill>
                  <a:schemeClr val="accent2"/>
                </a:solidFill>
              </a:rPr>
              <a:t> </a:t>
            </a:r>
            <a:r>
              <a:rPr lang="fr-FR" sz="1400" b="1" dirty="0">
                <a:solidFill>
                  <a:srgbClr val="0000FF"/>
                </a:solidFill>
                <a:latin typeface="Times New Roman" pitchFamily="18" charset="0"/>
              </a:rPr>
              <a:t>I</a:t>
            </a:r>
            <a:r>
              <a:rPr lang="fr-FR" sz="1400" b="1" dirty="0">
                <a:latin typeface="Times New Roman" pitchFamily="18" charset="0"/>
              </a:rPr>
              <a:t>nstitut de </a:t>
            </a:r>
            <a:r>
              <a:rPr lang="fr-FR" sz="1400" b="1" dirty="0">
                <a:solidFill>
                  <a:srgbClr val="0000FF"/>
                </a:solidFill>
                <a:latin typeface="Times New Roman" pitchFamily="18" charset="0"/>
              </a:rPr>
              <a:t>Ma</a:t>
            </a:r>
            <a:r>
              <a:rPr lang="fr-FR" sz="1400" b="1" dirty="0">
                <a:latin typeface="Times New Roman" pitchFamily="18" charset="0"/>
              </a:rPr>
              <a:t>thématique de </a:t>
            </a:r>
            <a:r>
              <a:rPr lang="fr-FR" sz="1400" b="1" dirty="0">
                <a:solidFill>
                  <a:srgbClr val="0000FF"/>
                </a:solidFill>
                <a:latin typeface="Times New Roman" pitchFamily="18" charset="0"/>
              </a:rPr>
              <a:t>T</a:t>
            </a:r>
            <a:r>
              <a:rPr lang="fr-FR" sz="1400" b="1" dirty="0">
                <a:latin typeface="Times New Roman" pitchFamily="18" charset="0"/>
              </a:rPr>
              <a:t>oulon </a:t>
            </a:r>
          </a:p>
          <a:p>
            <a:pPr algn="ctr" eaLnBrk="0" hangingPunct="0">
              <a:spcBef>
                <a:spcPct val="50000"/>
              </a:spcBef>
            </a:pPr>
            <a:r>
              <a:rPr lang="fr-FR" sz="1400" b="1" dirty="0" err="1" smtClean="0">
                <a:latin typeface="Times New Roman" pitchFamily="18" charset="0"/>
              </a:rPr>
              <a:t>Cemagref</a:t>
            </a:r>
            <a:r>
              <a:rPr lang="fr-FR" sz="1400" b="1" dirty="0">
                <a:latin typeface="Times New Roman" pitchFamily="18" charset="0"/>
              </a:rPr>
              <a:t>, Unité de Recherche Ouvrages Hydrauliques et Hydrologie</a:t>
            </a:r>
          </a:p>
          <a:p>
            <a:pPr algn="ctr" eaLnBrk="0" hangingPunct="0">
              <a:spcBef>
                <a:spcPct val="50000"/>
              </a:spcBef>
            </a:pPr>
            <a:endParaRPr lang="fr-FR" sz="14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16390" name="Picture 17" descr="Cemagef-FRQ"/>
          <p:cNvPicPr>
            <a:picLocks noChangeAspect="1" noChangeArrowheads="1"/>
          </p:cNvPicPr>
          <p:nvPr/>
        </p:nvPicPr>
        <p:blipFill>
          <a:blip r:embed="rId5" cstate="print"/>
          <a:srcRect l="1288" t="1605"/>
          <a:stretch>
            <a:fillRect/>
          </a:stretch>
        </p:blipFill>
        <p:spPr bwMode="auto">
          <a:xfrm>
            <a:off x="3871913" y="5705670"/>
            <a:ext cx="1563687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2442821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b="1" dirty="0">
                <a:solidFill>
                  <a:srgbClr val="0000FF"/>
                </a:solidFill>
                <a:latin typeface="Times New Roman" pitchFamily="18" charset="0"/>
              </a:rPr>
              <a:t>S. </a:t>
            </a:r>
            <a:r>
              <a:rPr lang="fr-FR" b="1" dirty="0" err="1">
                <a:solidFill>
                  <a:srgbClr val="0000FF"/>
                </a:solidFill>
                <a:latin typeface="Times New Roman" pitchFamily="18" charset="0"/>
              </a:rPr>
              <a:t>Bonelli</a:t>
            </a:r>
            <a:r>
              <a:rPr lang="fr-FR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fr-FR" b="1" dirty="0" smtClean="0">
                <a:solidFill>
                  <a:srgbClr val="0000FF"/>
                </a:solidFill>
                <a:latin typeface="Times New Roman" pitchFamily="18" charset="0"/>
              </a:rPr>
              <a:t>C. </a:t>
            </a:r>
            <a:r>
              <a:rPr lang="fr-FR" b="1" dirty="0" err="1" smtClean="0">
                <a:solidFill>
                  <a:srgbClr val="0000FF"/>
                </a:solidFill>
                <a:latin typeface="Times New Roman" pitchFamily="18" charset="0"/>
              </a:rPr>
              <a:t>Galusinski</a:t>
            </a:r>
            <a:r>
              <a:rPr lang="fr-FR" b="1" dirty="0" smtClean="0">
                <a:solidFill>
                  <a:srgbClr val="0000FF"/>
                </a:solidFill>
                <a:latin typeface="Times New Roman" pitchFamily="18" charset="0"/>
              </a:rPr>
              <a:t> , F. </a:t>
            </a:r>
            <a:r>
              <a:rPr lang="fr-FR" b="1" dirty="0" err="1" smtClean="0">
                <a:solidFill>
                  <a:srgbClr val="0000FF"/>
                </a:solidFill>
                <a:latin typeface="Times New Roman" pitchFamily="18" charset="0"/>
              </a:rPr>
              <a:t>Golay</a:t>
            </a:r>
            <a:r>
              <a:rPr lang="fr-FR" b="1" dirty="0" smtClean="0">
                <a:solidFill>
                  <a:srgbClr val="0000FF"/>
                </a:solidFill>
                <a:latin typeface="Times New Roman" pitchFamily="18" charset="0"/>
              </a:rPr>
              <a:t>, D</a:t>
            </a:r>
            <a:r>
              <a:rPr lang="fr-FR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fr-FR" b="1" dirty="0" err="1">
                <a:solidFill>
                  <a:srgbClr val="0000FF"/>
                </a:solidFill>
                <a:latin typeface="Times New Roman" pitchFamily="18" charset="0"/>
              </a:rPr>
              <a:t>Lachouette</a:t>
            </a:r>
            <a:r>
              <a:rPr lang="fr-FR" b="1" dirty="0">
                <a:solidFill>
                  <a:srgbClr val="0000FF"/>
                </a:solidFill>
                <a:latin typeface="Times New Roman" pitchFamily="18" charset="0"/>
              </a:rPr>
              <a:t>, P. </a:t>
            </a:r>
            <a:r>
              <a:rPr lang="fr-FR" b="1" dirty="0" err="1">
                <a:solidFill>
                  <a:srgbClr val="0000FF"/>
                </a:solidFill>
                <a:latin typeface="Times New Roman" pitchFamily="18" charset="0"/>
              </a:rPr>
              <a:t>Seppecher</a:t>
            </a:r>
            <a:r>
              <a:rPr lang="fr-FR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endParaRPr lang="fr-FR" sz="1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9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2" name="Picture 9" descr="logo-imath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7" descr="Cemagef-FRQ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6" descr="digue02"/>
            <p:cNvPicPr>
              <a:picLocks noChangeAspect="1" noChangeArrowheads="1"/>
            </p:cNvPicPr>
            <p:nvPr/>
          </p:nvPicPr>
          <p:blipFill>
            <a:blip r:embed="rId5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 Box 43"/>
          <p:cNvSpPr txBox="1">
            <a:spLocks noChangeArrowheads="1"/>
          </p:cNvSpPr>
          <p:nvPr/>
        </p:nvSpPr>
        <p:spPr bwMode="auto">
          <a:xfrm>
            <a:off x="1539875" y="141288"/>
            <a:ext cx="699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HET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4452" y="1038226"/>
            <a:ext cx="3699021" cy="230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7" cstate="print"/>
          <a:srcRect l="458" t="3241" r="45033" b="21635"/>
          <a:stretch>
            <a:fillRect/>
          </a:stretch>
        </p:blipFill>
        <p:spPr bwMode="auto">
          <a:xfrm>
            <a:off x="5505452" y="3629028"/>
            <a:ext cx="3024449" cy="259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HET3Db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025" y="1876425"/>
            <a:ext cx="4705350" cy="34671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10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12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5" name="Picture 9" descr="logo-imath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7" descr="Cemagef-FRQ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16" descr="digue02"/>
            <p:cNvPicPr>
              <a:picLocks noChangeAspect="1" noChangeArrowheads="1"/>
            </p:cNvPicPr>
            <p:nvPr/>
          </p:nvPicPr>
          <p:blipFill>
            <a:blip r:embed="rId5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539875" y="141288"/>
            <a:ext cx="371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</a:rPr>
              <a:t>Etude prospective: Suffusion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655638" y="1201738"/>
            <a:ext cx="7559675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2060"/>
              </a:buClr>
              <a:buFontTx/>
              <a:buChar char="•"/>
            </a:pPr>
            <a:r>
              <a:rPr lang="fr-FR" sz="1400">
                <a:solidFill>
                  <a:srgbClr val="002060"/>
                </a:solidFill>
              </a:rPr>
              <a:t>Par changement d’échelle, la suffusion peut être vue comme érosion de surface</a:t>
            </a:r>
          </a:p>
          <a:p>
            <a:pPr marL="342900" indent="-342900">
              <a:spcBef>
                <a:spcPct val="20000"/>
              </a:spcBef>
              <a:buClr>
                <a:srgbClr val="002060"/>
              </a:buClr>
              <a:buFontTx/>
              <a:buChar char="•"/>
            </a:pPr>
            <a:r>
              <a:rPr lang="fr-FR" sz="1400">
                <a:solidFill>
                  <a:srgbClr val="002060"/>
                </a:solidFill>
              </a:rPr>
              <a:t>Utilisation de conditions de périodicité pour modéliser l’échantillon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49300" y="1797050"/>
            <a:ext cx="7621588" cy="2989263"/>
            <a:chOff x="472" y="1665"/>
            <a:chExt cx="4801" cy="1883"/>
          </a:xfrm>
        </p:grpSpPr>
        <p:pic>
          <p:nvPicPr>
            <p:cNvPr id="31752" name="Picture 7" descr="suffusion_sch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0" y="1840"/>
              <a:ext cx="2153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3" name="Picture 8" descr="schema_suffusio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2" y="1665"/>
              <a:ext cx="2272" cy="1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4" name="AutoShape 9"/>
            <p:cNvSpPr>
              <a:spLocks noChangeAspect="1" noChangeArrowheads="1"/>
            </p:cNvSpPr>
            <p:nvPr/>
          </p:nvSpPr>
          <p:spPr bwMode="auto">
            <a:xfrm>
              <a:off x="2835" y="2375"/>
              <a:ext cx="537" cy="315"/>
            </a:xfrm>
            <a:prstGeom prst="rightArrow">
              <a:avLst>
                <a:gd name="adj1" fmla="val 50000"/>
                <a:gd name="adj2" fmla="val 42619"/>
              </a:avLst>
            </a:prstGeom>
            <a:noFill/>
            <a:ln w="25400" algn="ctr">
              <a:solidFill>
                <a:srgbClr val="00008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buClr>
                  <a:srgbClr val="006699"/>
                </a:buClr>
                <a:buSzPct val="100000"/>
                <a:buFont typeface="Wingdings" pitchFamily="2" charset="2"/>
                <a:buChar char="•"/>
              </a:pPr>
              <a:endParaRPr lang="fr-FR"/>
            </a:p>
          </p:txBody>
        </p:sp>
      </p:grpSp>
      <p:pic>
        <p:nvPicPr>
          <p:cNvPr id="31750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97200" y="4692650"/>
            <a:ext cx="331946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12"/>
          <p:cNvSpPr>
            <a:spLocks noChangeArrowheads="1"/>
          </p:cNvSpPr>
          <p:nvPr/>
        </p:nvSpPr>
        <p:spPr bwMode="auto">
          <a:xfrm>
            <a:off x="3773488" y="6451600"/>
            <a:ext cx="2414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>
                <a:solidFill>
                  <a:srgbClr val="008000"/>
                </a:solidFill>
              </a:rPr>
              <a:t>Experimental data : Sterpi (2003)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11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15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8" name="Picture 9" descr="logo-imath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7" descr="Cemagef-FRQ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" name="Picture 16" descr="digue02"/>
            <p:cNvPicPr>
              <a:picLocks noChangeAspect="1" noChangeArrowheads="1"/>
            </p:cNvPicPr>
            <p:nvPr/>
          </p:nvPicPr>
          <p:blipFill>
            <a:blip r:embed="rId6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39875" y="141288"/>
            <a:ext cx="23374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Homogénéisation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9175" y="6396335"/>
            <a:ext cx="3857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Numerical </a:t>
            </a:r>
            <a:r>
              <a:rPr lang="en-US" sz="800" dirty="0" err="1"/>
              <a:t>modelling</a:t>
            </a:r>
            <a:r>
              <a:rPr lang="en-US" sz="800" dirty="0"/>
              <a:t> of </a:t>
            </a:r>
            <a:r>
              <a:rPr lang="en-US" sz="800" dirty="0" smtClean="0"/>
              <a:t>suffusion as an interfacial erosion process</a:t>
            </a:r>
          </a:p>
          <a:p>
            <a:r>
              <a:rPr lang="en-US" sz="800" dirty="0" smtClean="0"/>
              <a:t>F. </a:t>
            </a:r>
            <a:r>
              <a:rPr lang="en-US" sz="800" dirty="0" err="1" smtClean="0"/>
              <a:t>Golay</a:t>
            </a:r>
            <a:r>
              <a:rPr lang="en-US" sz="800" dirty="0" smtClean="0"/>
              <a:t>, S. </a:t>
            </a:r>
            <a:r>
              <a:rPr lang="en-US" sz="800" dirty="0" err="1" smtClean="0"/>
              <a:t>Bonelli</a:t>
            </a:r>
            <a:endParaRPr lang="en-US" sz="800" dirty="0" smtClean="0"/>
          </a:p>
          <a:p>
            <a:r>
              <a:rPr lang="en-US" sz="800" dirty="0" smtClean="0"/>
              <a:t>European Journal of Environmental and Civil Engineering, 2011.</a:t>
            </a:r>
            <a:endParaRPr lang="fr-FR" sz="800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" y="1274763"/>
            <a:ext cx="4113213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01625" y="2906713"/>
          <a:ext cx="3616325" cy="3284537"/>
        </p:xfrm>
        <a:graphic>
          <a:graphicData uri="http://schemas.openxmlformats.org/presentationml/2006/ole">
            <p:oleObj spid="_x0000_s53250" name="Equation" r:id="rId8" imgW="3593880" imgH="3225600" progId="Equation.DSMT4">
              <p:embed/>
            </p:oleObj>
          </a:graphicData>
        </a:graphic>
      </p:graphicFrame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6879" name="Object 15"/>
          <p:cNvGraphicFramePr>
            <a:graphicFrameLocks noChangeAspect="1"/>
          </p:cNvGraphicFramePr>
          <p:nvPr/>
        </p:nvGraphicFramePr>
        <p:xfrm>
          <a:off x="5241925" y="3297238"/>
          <a:ext cx="2786063" cy="579437"/>
        </p:xfrm>
        <a:graphic>
          <a:graphicData uri="http://schemas.openxmlformats.org/presentationml/2006/ole">
            <p:oleObj spid="_x0000_s53251" name="Equation" r:id="rId9" imgW="2781000" imgH="583920" progId="Equation.DSMT4">
              <p:embed/>
            </p:oleObj>
          </a:graphicData>
        </a:graphic>
      </p:graphicFrame>
      <p:cxnSp>
        <p:nvCxnSpPr>
          <p:cNvPr id="23" name="Connecteur droit avec flèche 22"/>
          <p:cNvCxnSpPr/>
          <p:nvPr/>
        </p:nvCxnSpPr>
        <p:spPr>
          <a:xfrm>
            <a:off x="3990975" y="3629025"/>
            <a:ext cx="800100" cy="1588"/>
          </a:xfrm>
          <a:prstGeom prst="straightConnector1">
            <a:avLst/>
          </a:prstGeom>
          <a:ln w="571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12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15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8" name="Picture 9" descr="logo-imath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7" descr="Cemagef-FRQ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" name="Picture 16" descr="digue02"/>
            <p:cNvPicPr>
              <a:picLocks noChangeAspect="1" noChangeArrowheads="1"/>
            </p:cNvPicPr>
            <p:nvPr/>
          </p:nvPicPr>
          <p:blipFill>
            <a:blip r:embed="rId5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539875" y="141288"/>
            <a:ext cx="371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</a:rPr>
              <a:t>Etude prospective: Suffusion</a:t>
            </a:r>
          </a:p>
        </p:txBody>
      </p:sp>
      <p:pic>
        <p:nvPicPr>
          <p:cNvPr id="32772" name="Picture 6" descr="suffusi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88" y="825500"/>
            <a:ext cx="41814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214313" y="5013325"/>
            <a:ext cx="35433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400">
                <a:solidFill>
                  <a:srgbClr val="0000FF"/>
                </a:solidFill>
              </a:rPr>
              <a:t>Conditions périodiques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400">
                <a:solidFill>
                  <a:srgbClr val="0000FF"/>
                </a:solidFill>
              </a:rPr>
              <a:t>Gradient macroscopique de pression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400">
                <a:solidFill>
                  <a:srgbClr val="0000FF"/>
                </a:solidFill>
              </a:rPr>
              <a:t>2 Level set</a:t>
            </a: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141288" y="6103938"/>
            <a:ext cx="20478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6699"/>
              </a:buClr>
              <a:buSzPct val="100000"/>
              <a:buFont typeface="Wingdings" pitchFamily="2" charset="2"/>
              <a:buNone/>
            </a:pPr>
            <a:r>
              <a:rPr lang="en-US" sz="1200"/>
              <a:t>Maillage: 150 x 150 cellules</a:t>
            </a:r>
          </a:p>
        </p:txBody>
      </p:sp>
      <p:pic>
        <p:nvPicPr>
          <p:cNvPr id="32775" name="Picture 9"/>
          <p:cNvPicPr>
            <a:picLocks noChangeAspect="1" noChangeArrowheads="1"/>
          </p:cNvPicPr>
          <p:nvPr/>
        </p:nvPicPr>
        <p:blipFill>
          <a:blip r:embed="rId7" cstate="print"/>
          <a:srcRect l="16344" t="23972" r="47241" b="27754"/>
          <a:stretch>
            <a:fillRect/>
          </a:stretch>
        </p:blipFill>
        <p:spPr bwMode="auto">
          <a:xfrm>
            <a:off x="5381625" y="3683000"/>
            <a:ext cx="3363913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Line 10"/>
          <p:cNvSpPr>
            <a:spLocks noChangeShapeType="1"/>
          </p:cNvSpPr>
          <p:nvPr/>
        </p:nvSpPr>
        <p:spPr bwMode="auto">
          <a:xfrm>
            <a:off x="4081463" y="4673600"/>
            <a:ext cx="185737" cy="695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auto">
          <a:xfrm>
            <a:off x="3694113" y="5332413"/>
            <a:ext cx="1330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663300"/>
                </a:solidFill>
              </a:rPr>
              <a:t>Grain de sable non érodable</a:t>
            </a:r>
          </a:p>
        </p:txBody>
      </p:sp>
      <p:sp>
        <p:nvSpPr>
          <p:cNvPr id="32778" name="Line 12"/>
          <p:cNvSpPr>
            <a:spLocks noChangeShapeType="1"/>
          </p:cNvSpPr>
          <p:nvPr/>
        </p:nvSpPr>
        <p:spPr bwMode="auto">
          <a:xfrm flipV="1">
            <a:off x="4286250" y="3086100"/>
            <a:ext cx="439738" cy="176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4681538" y="2890838"/>
            <a:ext cx="847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996600"/>
                </a:solidFill>
              </a:rPr>
              <a:t>Argile érodable</a:t>
            </a:r>
          </a:p>
        </p:txBody>
      </p:sp>
      <p:sp>
        <p:nvSpPr>
          <p:cNvPr id="32780" name="Line 14"/>
          <p:cNvSpPr>
            <a:spLocks noChangeShapeType="1"/>
          </p:cNvSpPr>
          <p:nvPr/>
        </p:nvSpPr>
        <p:spPr bwMode="auto">
          <a:xfrm flipH="1">
            <a:off x="6900863" y="4537075"/>
            <a:ext cx="719137" cy="7191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32781" name="Text Box 15"/>
          <p:cNvSpPr txBox="1">
            <a:spLocks noChangeArrowheads="1"/>
          </p:cNvSpPr>
          <p:nvPr/>
        </p:nvSpPr>
        <p:spPr bwMode="auto">
          <a:xfrm>
            <a:off x="6986588" y="4662488"/>
            <a:ext cx="3603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>
                <a:latin typeface="Symbol" pitchFamily="18" charset="2"/>
              </a:rPr>
              <a:t>d</a:t>
            </a:r>
            <a:r>
              <a:rPr lang="fr-FR" sz="1200" b="1"/>
              <a:t>P</a:t>
            </a:r>
            <a:endParaRPr lang="fr-FR" sz="1200" b="1">
              <a:latin typeface="Symbol" pitchFamily="18" charset="2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13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14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7" name="Picture 9" descr="logo-imath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7" descr="Cemagef-FRQ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" name="Picture 16" descr="digue02"/>
            <p:cNvPicPr>
              <a:picLocks noChangeAspect="1" noChangeArrowheads="1"/>
            </p:cNvPicPr>
            <p:nvPr/>
          </p:nvPicPr>
          <p:blipFill>
            <a:blip r:embed="rId5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539875" y="141288"/>
            <a:ext cx="4373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</a:rPr>
              <a:t>Etude prospective 3D: Pile de pont</a:t>
            </a:r>
          </a:p>
        </p:txBody>
      </p:sp>
      <p:pic>
        <p:nvPicPr>
          <p:cNvPr id="33796" name="Picture 6" descr="pilepont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2250" y="1517650"/>
            <a:ext cx="5686425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65350" y="2824163"/>
            <a:ext cx="1408113" cy="409575"/>
            <a:chOff x="286" y="1261"/>
            <a:chExt cx="887" cy="258"/>
          </a:xfrm>
        </p:grpSpPr>
        <p:sp>
          <p:nvSpPr>
            <p:cNvPr id="33803" name="Line 8"/>
            <p:cNvSpPr>
              <a:spLocks noChangeShapeType="1"/>
            </p:cNvSpPr>
            <p:nvPr/>
          </p:nvSpPr>
          <p:spPr bwMode="auto">
            <a:xfrm>
              <a:off x="286" y="1401"/>
              <a:ext cx="678" cy="11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804" name="Text Box 9"/>
            <p:cNvSpPr txBox="1">
              <a:spLocks noChangeArrowheads="1"/>
            </p:cNvSpPr>
            <p:nvPr/>
          </p:nvSpPr>
          <p:spPr bwMode="auto">
            <a:xfrm rot="503640">
              <a:off x="424" y="1261"/>
              <a:ext cx="74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>
                  <a:solidFill>
                    <a:srgbClr val="0000FF"/>
                  </a:solidFill>
                </a:rPr>
                <a:t>Ecoulement</a:t>
              </a:r>
            </a:p>
          </p:txBody>
        </p:sp>
      </p:grp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141288" y="6103938"/>
            <a:ext cx="22098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6699"/>
              </a:buClr>
              <a:buSzPct val="100000"/>
              <a:buFont typeface="Wingdings" pitchFamily="2" charset="2"/>
              <a:buNone/>
            </a:pPr>
            <a:r>
              <a:rPr lang="en-US" sz="1200"/>
              <a:t>Maillage: 50 x 25 x 25 cellules</a:t>
            </a:r>
          </a:p>
        </p:txBody>
      </p:sp>
      <p:sp>
        <p:nvSpPr>
          <p:cNvPr id="33799" name="Line 11"/>
          <p:cNvSpPr>
            <a:spLocks noChangeShapeType="1"/>
          </p:cNvSpPr>
          <p:nvPr/>
        </p:nvSpPr>
        <p:spPr bwMode="auto">
          <a:xfrm flipV="1">
            <a:off x="5011738" y="1803400"/>
            <a:ext cx="439737" cy="4397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5310188" y="1303338"/>
            <a:ext cx="1076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FF0000"/>
                </a:solidFill>
              </a:rPr>
              <a:t>Pile de pont non érodable</a:t>
            </a:r>
          </a:p>
        </p:txBody>
      </p:sp>
      <p:sp>
        <p:nvSpPr>
          <p:cNvPr id="33801" name="Line 13"/>
          <p:cNvSpPr>
            <a:spLocks noChangeShapeType="1"/>
          </p:cNvSpPr>
          <p:nvPr/>
        </p:nvSpPr>
        <p:spPr bwMode="auto">
          <a:xfrm>
            <a:off x="6530975" y="4889500"/>
            <a:ext cx="744538" cy="246063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802" name="Text Box 14"/>
          <p:cNvSpPr txBox="1">
            <a:spLocks noChangeArrowheads="1"/>
          </p:cNvSpPr>
          <p:nvPr/>
        </p:nvSpPr>
        <p:spPr bwMode="auto">
          <a:xfrm>
            <a:off x="7245350" y="4981575"/>
            <a:ext cx="1076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FF00FF"/>
                </a:solidFill>
              </a:rPr>
              <a:t>Sol érodable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14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10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3" name="Picture 9" descr="logo-imath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7" descr="Cemagef-FRQ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" name="Picture 16" descr="digue02"/>
            <p:cNvPicPr>
              <a:picLocks noChangeAspect="1" noChangeArrowheads="1"/>
            </p:cNvPicPr>
            <p:nvPr/>
          </p:nvPicPr>
          <p:blipFill>
            <a:blip r:embed="rId5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539875" y="141288"/>
            <a:ext cx="404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</a:rPr>
              <a:t>HET avec turbulence </a:t>
            </a:r>
            <a:r>
              <a:rPr lang="fr-FR" sz="1600" b="1">
                <a:solidFill>
                  <a:srgbClr val="FF0000"/>
                </a:solidFill>
              </a:rPr>
              <a:t>(non réaliste)</a:t>
            </a:r>
          </a:p>
        </p:txBody>
      </p:sp>
      <p:pic>
        <p:nvPicPr>
          <p:cNvPr id="34820" name="Picture 15" descr="BancHE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975" y="892175"/>
            <a:ext cx="4575175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7975" y="1852613"/>
            <a:ext cx="122237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05650" y="1762125"/>
            <a:ext cx="1716088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75313" y="1797050"/>
            <a:ext cx="119221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0" descr="navier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675" y="3717925"/>
            <a:ext cx="84597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15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8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1" name="Picture 9" descr="logo-imath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7" descr="Cemagef-FRQ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16" descr="digue02"/>
            <p:cNvPicPr>
              <a:picLocks noChangeAspect="1" noChangeArrowheads="1"/>
            </p:cNvPicPr>
            <p:nvPr/>
          </p:nvPicPr>
          <p:blipFill>
            <a:blip r:embed="rId5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292100" y="1430338"/>
            <a:ext cx="7991475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150000"/>
            </a:pPr>
            <a:r>
              <a:rPr lang="en-US" sz="1600">
                <a:solidFill>
                  <a:srgbClr val="0000FF"/>
                </a:solidFill>
              </a:rPr>
              <a:t>Ecoulement 3D avec pénalisation et suivi d’interface par Level Set</a:t>
            </a:r>
          </a:p>
          <a:p>
            <a:pPr marL="742950" lvl="1" indent="-285750">
              <a:spcBef>
                <a:spcPct val="20000"/>
              </a:spcBef>
              <a:buSzPct val="150000"/>
              <a:buFontTx/>
              <a:buChar char="•"/>
            </a:pPr>
            <a:r>
              <a:rPr lang="en-US" sz="1400"/>
              <a:t>Domaines fictifs + level Set</a:t>
            </a:r>
          </a:p>
          <a:p>
            <a:pPr marL="742950" lvl="1" indent="-285750">
              <a:spcBef>
                <a:spcPct val="20000"/>
              </a:spcBef>
              <a:buSzPct val="150000"/>
              <a:buFontTx/>
              <a:buChar char="•"/>
            </a:pPr>
            <a:r>
              <a:rPr lang="en-US" sz="1400"/>
              <a:t>Loi d’érosion</a:t>
            </a:r>
          </a:p>
          <a:p>
            <a:pPr marL="742950" lvl="1" indent="-285750">
              <a:spcBef>
                <a:spcPct val="20000"/>
              </a:spcBef>
              <a:buSzPct val="150000"/>
              <a:buFontTx/>
              <a:buChar char="•"/>
            </a:pPr>
            <a:r>
              <a:rPr lang="en-US" sz="1400"/>
              <a:t>Le solveur fluide est à revoir</a:t>
            </a:r>
          </a:p>
          <a:p>
            <a:pPr marL="342900" indent="-342900">
              <a:spcBef>
                <a:spcPct val="20000"/>
              </a:spcBef>
              <a:buSzPct val="150000"/>
            </a:pPr>
            <a:endParaRPr lang="en-US" sz="1600"/>
          </a:p>
          <a:p>
            <a:pPr marL="342900" indent="-342900">
              <a:spcBef>
                <a:spcPct val="20000"/>
              </a:spcBef>
              <a:buSzPct val="150000"/>
            </a:pPr>
            <a:r>
              <a:rPr lang="en-US" sz="1600">
                <a:solidFill>
                  <a:srgbClr val="0000FF"/>
                </a:solidFill>
              </a:rPr>
              <a:t>Physique</a:t>
            </a:r>
          </a:p>
          <a:p>
            <a:pPr marL="742950" lvl="1" indent="-285750">
              <a:spcBef>
                <a:spcPct val="20000"/>
              </a:spcBef>
              <a:buSzPct val="150000"/>
              <a:buFontTx/>
              <a:buChar char="•"/>
            </a:pPr>
            <a:r>
              <a:rPr lang="en-US" sz="1400"/>
              <a:t>Validation expérimentale </a:t>
            </a:r>
          </a:p>
          <a:p>
            <a:pPr marL="742950" lvl="1" indent="-285750">
              <a:spcBef>
                <a:spcPct val="20000"/>
              </a:spcBef>
              <a:buSzPct val="150000"/>
              <a:buFontTx/>
              <a:buChar char="•"/>
            </a:pPr>
            <a:r>
              <a:rPr lang="en-US" sz="1400"/>
              <a:t>Autre loi d’érosion</a:t>
            </a:r>
          </a:p>
          <a:p>
            <a:pPr marL="742950" lvl="1" indent="-285750">
              <a:spcBef>
                <a:spcPct val="20000"/>
              </a:spcBef>
              <a:buSzPct val="150000"/>
              <a:buFontTx/>
              <a:buChar char="•"/>
            </a:pPr>
            <a:r>
              <a:rPr lang="en-US" sz="1400"/>
              <a:t>Couplage avec l’impact d’une vague</a:t>
            </a:r>
          </a:p>
          <a:p>
            <a:pPr marL="742950" lvl="1" indent="-285750">
              <a:spcBef>
                <a:spcPct val="20000"/>
              </a:spcBef>
              <a:buSzPct val="150000"/>
              <a:buFontTx/>
              <a:buChar char="•"/>
            </a:pPr>
            <a:r>
              <a:rPr lang="en-US" sz="1400"/>
              <a:t>Couplage VF-DEM</a:t>
            </a:r>
          </a:p>
          <a:p>
            <a:pPr marL="342900" indent="-342900">
              <a:spcBef>
                <a:spcPct val="20000"/>
              </a:spcBef>
              <a:buSzPct val="150000"/>
            </a:pPr>
            <a:endParaRPr lang="en-US" sz="1600"/>
          </a:p>
          <a:p>
            <a:pPr marL="342900" indent="-342900">
              <a:spcBef>
                <a:spcPct val="20000"/>
              </a:spcBef>
              <a:buSzPct val="150000"/>
            </a:pPr>
            <a:r>
              <a:rPr lang="en-US" sz="1600">
                <a:solidFill>
                  <a:srgbClr val="0000FF"/>
                </a:solidFill>
              </a:rPr>
              <a:t>Numérique</a:t>
            </a:r>
          </a:p>
          <a:p>
            <a:pPr marL="742950" lvl="1" indent="-285750">
              <a:spcBef>
                <a:spcPct val="20000"/>
              </a:spcBef>
              <a:buSzPct val="150000"/>
              <a:buFontTx/>
              <a:buChar char="•"/>
            </a:pPr>
            <a:r>
              <a:rPr lang="en-US" sz="1400"/>
              <a:t>Parallélisation</a:t>
            </a:r>
          </a:p>
          <a:p>
            <a:pPr marL="742950" lvl="1" indent="-285750">
              <a:spcBef>
                <a:spcPct val="20000"/>
              </a:spcBef>
              <a:buSzPct val="150000"/>
              <a:buFontTx/>
              <a:buChar char="•"/>
            </a:pPr>
            <a:r>
              <a:rPr lang="en-US" sz="1400"/>
              <a:t>Raffinement de maillage par octree</a:t>
            </a:r>
          </a:p>
          <a:p>
            <a:pPr marL="742950" lvl="1" indent="-285750">
              <a:spcBef>
                <a:spcPct val="20000"/>
              </a:spcBef>
              <a:buSzPct val="150000"/>
              <a:buFontTx/>
              <a:buChar char="•"/>
            </a:pPr>
            <a:r>
              <a:rPr lang="en-US" sz="1400"/>
              <a:t>Généralisation du schéma MAC : “Discrete Duality Finite Volume” (DDFV)</a:t>
            </a:r>
          </a:p>
          <a:p>
            <a:pPr marL="342900" indent="-342900">
              <a:spcBef>
                <a:spcPct val="20000"/>
              </a:spcBef>
              <a:buSzPct val="150000"/>
            </a:pPr>
            <a:endParaRPr lang="en-US" sz="1600"/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1539875" y="141288"/>
            <a:ext cx="17668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</a:t>
            </a:r>
            <a:r>
              <a:rPr lang="fr-FR" sz="2000" b="1" dirty="0" smtClean="0">
                <a:solidFill>
                  <a:srgbClr val="FF0000"/>
                </a:solidFill>
              </a:rPr>
              <a:t>erspectives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35845" name="Picture 9" descr="gra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5350" y="2630488"/>
            <a:ext cx="2770188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6459538" y="4672013"/>
            <a:ext cx="21034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/>
              <a:t>LMGC90: Azema et al. 2007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16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9" descr="logo-imat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9328" y="1"/>
            <a:ext cx="804672" cy="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0" y="2798953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</a:rPr>
              <a:t>Code </a:t>
            </a:r>
            <a:r>
              <a:rPr lang="fr-FR" sz="2800" b="1" dirty="0" smtClean="0">
                <a:solidFill>
                  <a:srgbClr val="0000FF"/>
                </a:solidFill>
                <a:latin typeface="Times New Roman" pitchFamily="18" charset="0"/>
              </a:rPr>
              <a:t>Multi-physique Multi-échelle</a:t>
            </a:r>
            <a:endParaRPr lang="fr-FR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1" name="Picture 44" descr="CM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3" t="6236"/>
          <a:stretch>
            <a:fillRect/>
          </a:stretch>
        </p:blipFill>
        <p:spPr bwMode="auto">
          <a:xfrm>
            <a:off x="2990723" y="1072198"/>
            <a:ext cx="3094038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17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9" descr="logo-imat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9328" y="1"/>
            <a:ext cx="804672" cy="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1536700" y="171450"/>
            <a:ext cx="21561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CM2 état des lieux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1813" y="1238250"/>
            <a:ext cx="419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1600" b="1" dirty="0">
                <a:solidFill>
                  <a:srgbClr val="0000FF"/>
                </a:solidFill>
              </a:rPr>
              <a:t>Plate forme fédérative de développement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75238" y="857250"/>
            <a:ext cx="153193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fr-FR" sz="1600" b="1" dirty="0">
                <a:solidFill>
                  <a:srgbClr val="0000FF"/>
                </a:solidFill>
              </a:rPr>
              <a:t> Partager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fr-FR" sz="1600" b="1" dirty="0">
                <a:solidFill>
                  <a:srgbClr val="0000FF"/>
                </a:solidFill>
              </a:rPr>
              <a:t> Pérenniser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fr-FR" sz="1600" b="1" dirty="0">
                <a:solidFill>
                  <a:srgbClr val="0000FF"/>
                </a:solidFill>
              </a:rPr>
              <a:t> Optimiser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2037" y="2060452"/>
            <a:ext cx="7543426" cy="397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Environnement logiciel: </a:t>
            </a:r>
            <a:r>
              <a:rPr lang="fr-FR" sz="1600" dirty="0" smtClean="0"/>
              <a:t>documentation (</a:t>
            </a:r>
            <a:r>
              <a:rPr lang="fr-FR" sz="1600" dirty="0" err="1" smtClean="0"/>
              <a:t>Robodoc</a:t>
            </a:r>
            <a:r>
              <a:rPr lang="fr-FR" sz="1600" dirty="0" smtClean="0"/>
              <a:t>), </a:t>
            </a:r>
            <a:r>
              <a:rPr lang="fr-FR" sz="1600" dirty="0"/>
              <a:t>tutoriaux, …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Maillage non structuré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Sous-domaines, parallèle (</a:t>
            </a:r>
            <a:r>
              <a:rPr lang="fr-FR" sz="1600" dirty="0" err="1"/>
              <a:t>Mpi</a:t>
            </a:r>
            <a:r>
              <a:rPr lang="fr-FR" sz="1600" dirty="0"/>
              <a:t>, Fortran 90), librairie de résolution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Interfaçage: Fluent, Gambit, </a:t>
            </a:r>
            <a:r>
              <a:rPr lang="fr-FR" sz="1600" dirty="0" err="1"/>
              <a:t>Tecplot</a:t>
            </a:r>
            <a:r>
              <a:rPr lang="fr-FR" sz="1600" dirty="0"/>
              <a:t>, </a:t>
            </a:r>
            <a:r>
              <a:rPr lang="fr-FR" sz="1600" dirty="0" err="1"/>
              <a:t>Gmsh</a:t>
            </a:r>
            <a:r>
              <a:rPr lang="fr-FR" sz="1600" dirty="0"/>
              <a:t>, </a:t>
            </a:r>
            <a:r>
              <a:rPr lang="fr-FR" sz="1600" dirty="0" err="1"/>
              <a:t>Visit</a:t>
            </a:r>
            <a:r>
              <a:rPr lang="fr-FR" sz="1600" dirty="0"/>
              <a:t> (Silo), …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Volumes finis, </a:t>
            </a:r>
            <a:r>
              <a:rPr lang="fr-FR" sz="1600" dirty="0" err="1"/>
              <a:t>Godunov</a:t>
            </a:r>
            <a:r>
              <a:rPr lang="fr-FR" sz="1600" dirty="0"/>
              <a:t>, VF-</a:t>
            </a:r>
            <a:r>
              <a:rPr lang="fr-FR" sz="1600" dirty="0" err="1"/>
              <a:t>Roe</a:t>
            </a:r>
            <a:r>
              <a:rPr lang="fr-FR" sz="1600" dirty="0"/>
              <a:t>, …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EFD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Méthode multi-pas de temps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MHD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Ecoulement granulaire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Ecoulement bi-fluide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Solveur de Stokes &amp; Navier-Stokes par DDFV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Méthode des domaines </a:t>
            </a:r>
            <a:r>
              <a:rPr lang="fr-FR" sz="1600" dirty="0" smtClean="0"/>
              <a:t>fictifs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 smtClean="0"/>
              <a:t>AMR par bloc</a:t>
            </a:r>
            <a:endParaRPr lang="fr-FR" sz="16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/>
              <a:t>Macro-cellule raffinement par </a:t>
            </a:r>
            <a:r>
              <a:rPr lang="fr-FR" sz="1600" dirty="0" err="1"/>
              <a:t>Octree</a:t>
            </a:r>
            <a:r>
              <a:rPr lang="fr-FR" sz="1600" dirty="0"/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fr-FR" sz="1600" dirty="0"/>
          </a:p>
        </p:txBody>
      </p:sp>
      <p:pic>
        <p:nvPicPr>
          <p:cNvPr id="11" name="Picture 7" descr="CM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96"/>
          <a:stretch>
            <a:fillRect/>
          </a:stretch>
        </p:blipFill>
        <p:spPr bwMode="auto">
          <a:xfrm>
            <a:off x="0" y="0"/>
            <a:ext cx="1025525" cy="720725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18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982472" y="1011047"/>
          <a:ext cx="1130300" cy="444500"/>
        </p:xfrm>
        <a:graphic>
          <a:graphicData uri="http://schemas.openxmlformats.org/presentationml/2006/ole">
            <p:oleObj spid="_x0000_s81922" name="Equation" r:id="rId3" imgW="1130040" imgH="444240" progId="Equation.DSMT4">
              <p:embed/>
            </p:oleObj>
          </a:graphicData>
        </a:graphic>
      </p:graphicFrame>
      <p:graphicFrame>
        <p:nvGraphicFramePr>
          <p:cNvPr id="3" name="Object 1025"/>
          <p:cNvGraphicFramePr>
            <a:graphicFrameLocks noChangeAspect="1"/>
          </p:cNvGraphicFramePr>
          <p:nvPr/>
        </p:nvGraphicFramePr>
        <p:xfrm>
          <a:off x="781050" y="1598613"/>
          <a:ext cx="4724400" cy="533400"/>
        </p:xfrm>
        <a:graphic>
          <a:graphicData uri="http://schemas.openxmlformats.org/presentationml/2006/ole">
            <p:oleObj spid="_x0000_s81923" name="Equation" r:id="rId4" imgW="4724280" imgH="533160" progId="Equation.DSMT4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9" descr="logo-imath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9328" y="1"/>
            <a:ext cx="804672" cy="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1536700" y="171450"/>
            <a:ext cx="3202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Implémentation  GD / VF / ..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7" descr="CM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96"/>
          <a:stretch>
            <a:fillRect/>
          </a:stretch>
        </p:blipFill>
        <p:spPr bwMode="auto">
          <a:xfrm>
            <a:off x="0" y="0"/>
            <a:ext cx="1025525" cy="72072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602736" y="1655064"/>
            <a:ext cx="201168" cy="301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090672" y="1609344"/>
            <a:ext cx="1115568" cy="54864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926080" y="1389888"/>
            <a:ext cx="1426464" cy="9601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907280" y="3636264"/>
            <a:ext cx="926592" cy="451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590288" y="3255264"/>
            <a:ext cx="1377696" cy="90220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096512" y="2862072"/>
            <a:ext cx="2017776" cy="140512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4926076" y="3633978"/>
            <a:ext cx="5309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/>
              <a:t>PHY</a:t>
            </a:r>
            <a:endParaRPr lang="fr-FR" sz="1600" b="1" dirty="0"/>
          </a:p>
        </p:txBody>
      </p:sp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4602988" y="3256026"/>
            <a:ext cx="5514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</a:rPr>
              <a:t>GEO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4133596" y="2887218"/>
            <a:ext cx="6335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008000"/>
                </a:solidFill>
              </a:rPr>
              <a:t>NUM</a:t>
            </a:r>
            <a:endParaRPr lang="fr-FR" sz="1600" b="1" dirty="0">
              <a:solidFill>
                <a:srgbClr val="008000"/>
              </a:solidFill>
            </a:endParaRPr>
          </a:p>
        </p:txBody>
      </p:sp>
      <p:cxnSp>
        <p:nvCxnSpPr>
          <p:cNvPr id="20" name="Forme 19"/>
          <p:cNvCxnSpPr>
            <a:stCxn id="8" idx="2"/>
            <a:endCxn id="14" idx="1"/>
          </p:cNvCxnSpPr>
          <p:nvPr/>
        </p:nvCxnSpPr>
        <p:spPr>
          <a:xfrm rot="16200000" flipH="1">
            <a:off x="3391479" y="2268657"/>
            <a:ext cx="1846439" cy="1222756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Forme 23"/>
          <p:cNvCxnSpPr>
            <a:stCxn id="9" idx="2"/>
            <a:endCxn id="12" idx="2"/>
          </p:cNvCxnSpPr>
          <p:nvPr/>
        </p:nvCxnSpPr>
        <p:spPr>
          <a:xfrm rot="16200000" flipH="1">
            <a:off x="3464052" y="2342388"/>
            <a:ext cx="1999488" cy="1630680"/>
          </a:xfrm>
          <a:prstGeom prst="bentConnector3">
            <a:avLst>
              <a:gd name="adj1" fmla="val 111433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Forme 27"/>
          <p:cNvCxnSpPr>
            <a:stCxn id="10" idx="3"/>
            <a:endCxn id="13" idx="0"/>
          </p:cNvCxnSpPr>
          <p:nvPr/>
        </p:nvCxnSpPr>
        <p:spPr>
          <a:xfrm>
            <a:off x="4352544" y="1869948"/>
            <a:ext cx="752856" cy="992124"/>
          </a:xfrm>
          <a:prstGeom prst="bentConnector2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19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" name="Picture 9" descr="logo-imath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17" descr="Cemagef-FRQ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723" name="Picture 16" descr="digue02"/>
            <p:cNvPicPr>
              <a:picLocks noChangeAspect="1" noChangeArrowheads="1"/>
            </p:cNvPicPr>
            <p:nvPr/>
          </p:nvPicPr>
          <p:blipFill>
            <a:blip r:embed="rId5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22" name="Text Box 15"/>
          <p:cNvSpPr txBox="1">
            <a:spLocks noChangeArrowheads="1"/>
          </p:cNvSpPr>
          <p:nvPr/>
        </p:nvSpPr>
        <p:spPr bwMode="auto">
          <a:xfrm>
            <a:off x="1539875" y="141288"/>
            <a:ext cx="1452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</a:rPr>
              <a:t>Motivation</a:t>
            </a:r>
          </a:p>
        </p:txBody>
      </p:sp>
      <p:pic>
        <p:nvPicPr>
          <p:cNvPr id="30724" name="Picture 17" descr="phot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7313" y="941388"/>
            <a:ext cx="24114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8" descr="Renard Ouch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4757738"/>
            <a:ext cx="2411412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9" descr="photo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5888" y="2744788"/>
            <a:ext cx="241141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0" descr="pipin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5938" y="1828800"/>
            <a:ext cx="4943475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2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9" descr="logo-imat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9328" y="1"/>
            <a:ext cx="804672" cy="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" name="Groupe 71"/>
          <p:cNvGrpSpPr/>
          <p:nvPr/>
        </p:nvGrpSpPr>
        <p:grpSpPr>
          <a:xfrm>
            <a:off x="963386" y="1582614"/>
            <a:ext cx="2924975" cy="2846511"/>
            <a:chOff x="2677886" y="2039814"/>
            <a:chExt cx="3371223" cy="3280788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3903785" y="2039815"/>
              <a:ext cx="1271116" cy="180871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H="1">
              <a:off x="4805624" y="2589962"/>
              <a:ext cx="929472" cy="190919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16200000" flipH="1">
              <a:off x="5197509" y="3348613"/>
              <a:ext cx="909376" cy="552659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5400000" flipH="1" flipV="1">
              <a:off x="5792875" y="3843494"/>
              <a:ext cx="401934" cy="100484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rot="16200000" flipV="1">
              <a:off x="5247752" y="2886388"/>
              <a:ext cx="1130440" cy="472273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0800000">
              <a:off x="5159829" y="2230735"/>
              <a:ext cx="422030" cy="326571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5400000">
              <a:off x="3190352" y="2195564"/>
              <a:ext cx="869183" cy="557684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3341077" y="2914022"/>
              <a:ext cx="929472" cy="643094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V="1">
              <a:off x="4275574" y="3130062"/>
              <a:ext cx="1095270" cy="432079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5400000">
              <a:off x="2640205" y="2956728"/>
              <a:ext cx="738554" cy="663191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10800000" flipV="1">
              <a:off x="3542045" y="2044839"/>
              <a:ext cx="361741" cy="276329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5400000">
              <a:off x="2692959" y="2446773"/>
              <a:ext cx="959617" cy="728506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5400000">
              <a:off x="2564842" y="3418952"/>
              <a:ext cx="356716" cy="120580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rot="16200000" flipH="1">
              <a:off x="2351314" y="3994220"/>
              <a:ext cx="1130440" cy="477296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3160207" y="4808136"/>
              <a:ext cx="432079" cy="356717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3597310" y="5164853"/>
              <a:ext cx="1210826" cy="155749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flipV="1">
              <a:off x="4823209" y="5049297"/>
              <a:ext cx="346668" cy="271305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 flipH="1" flipV="1">
              <a:off x="5074417" y="4185139"/>
              <a:ext cx="984738" cy="763675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10800000">
              <a:off x="4139921" y="4722725"/>
              <a:ext cx="1034980" cy="331596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10800000" flipV="1">
              <a:off x="3155183" y="4727748"/>
              <a:ext cx="984739" cy="60291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e 70"/>
            <p:cNvGrpSpPr/>
            <p:nvPr/>
          </p:nvGrpSpPr>
          <p:grpSpPr>
            <a:xfrm>
              <a:off x="2808514" y="2306097"/>
              <a:ext cx="3240595" cy="3004457"/>
              <a:chOff x="2808514" y="2306097"/>
              <a:chExt cx="3240595" cy="3004457"/>
            </a:xfrm>
          </p:grpSpPr>
          <p:cxnSp>
            <p:nvCxnSpPr>
              <p:cNvPr id="52" name="Connecteur droit 51"/>
              <p:cNvCxnSpPr/>
              <p:nvPr/>
            </p:nvCxnSpPr>
            <p:spPr>
              <a:xfrm rot="16200000" flipH="1">
                <a:off x="2612571" y="3491802"/>
                <a:ext cx="949570" cy="557684"/>
              </a:xfrm>
              <a:prstGeom prst="line">
                <a:avLst/>
              </a:prstGeom>
              <a:ln w="28575">
                <a:solidFill>
                  <a:schemeClr val="accent1">
                    <a:shade val="95000"/>
                    <a:satMod val="105000"/>
                    <a:alpha val="5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>
              <a:xfrm rot="16200000" flipH="1">
                <a:off x="3017017" y="4594608"/>
                <a:ext cx="919425" cy="211015"/>
              </a:xfrm>
              <a:prstGeom prst="line">
                <a:avLst/>
              </a:prstGeom>
              <a:ln w="28575">
                <a:solidFill>
                  <a:schemeClr val="accent1">
                    <a:shade val="95000"/>
                    <a:satMod val="105000"/>
                    <a:alpha val="5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/>
              <p:cNvCxnSpPr/>
              <p:nvPr/>
            </p:nvCxnSpPr>
            <p:spPr>
              <a:xfrm flipV="1">
                <a:off x="3361174" y="3803301"/>
                <a:ext cx="1120391" cy="432079"/>
              </a:xfrm>
              <a:prstGeom prst="line">
                <a:avLst/>
              </a:prstGeom>
              <a:ln w="28575">
                <a:solidFill>
                  <a:schemeClr val="accent1">
                    <a:shade val="95000"/>
                    <a:satMod val="105000"/>
                    <a:alpha val="5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/>
              <p:cNvCxnSpPr/>
              <p:nvPr/>
            </p:nvCxnSpPr>
            <p:spPr>
              <a:xfrm>
                <a:off x="4491613" y="3793253"/>
                <a:ext cx="879231" cy="698360"/>
              </a:xfrm>
              <a:prstGeom prst="line">
                <a:avLst/>
              </a:prstGeom>
              <a:ln w="28575">
                <a:solidFill>
                  <a:schemeClr val="accent1">
                    <a:shade val="95000"/>
                    <a:satMod val="105000"/>
                    <a:alpha val="5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/>
              <p:nvPr/>
            </p:nvCxnSpPr>
            <p:spPr>
              <a:xfrm rot="5400000">
                <a:off x="5313067" y="3760595"/>
                <a:ext cx="788795" cy="683288"/>
              </a:xfrm>
              <a:prstGeom prst="line">
                <a:avLst/>
              </a:prstGeom>
              <a:ln w="28575">
                <a:solidFill>
                  <a:schemeClr val="accent1">
                    <a:shade val="95000"/>
                    <a:satMod val="105000"/>
                    <a:alpha val="5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/>
              <p:cNvCxnSpPr/>
              <p:nvPr/>
            </p:nvCxnSpPr>
            <p:spPr>
              <a:xfrm rot="5400000">
                <a:off x="4695093" y="4629778"/>
                <a:ext cx="823965" cy="537587"/>
              </a:xfrm>
              <a:prstGeom prst="line">
                <a:avLst/>
              </a:prstGeom>
              <a:ln w="28575">
                <a:solidFill>
                  <a:schemeClr val="accent1">
                    <a:shade val="95000"/>
                    <a:satMod val="105000"/>
                    <a:alpha val="5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/>
              <p:cNvCxnSpPr/>
              <p:nvPr/>
            </p:nvCxnSpPr>
            <p:spPr>
              <a:xfrm>
                <a:off x="3557116" y="2306097"/>
                <a:ext cx="1060102" cy="321547"/>
              </a:xfrm>
              <a:prstGeom prst="line">
                <a:avLst/>
              </a:prstGeom>
              <a:ln w="28575">
                <a:solidFill>
                  <a:schemeClr val="accent1">
                    <a:shade val="95000"/>
                    <a:satMod val="105000"/>
                    <a:alpha val="5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rot="10800000" flipV="1">
                <a:off x="4622243" y="2557304"/>
                <a:ext cx="954593" cy="70339"/>
              </a:xfrm>
              <a:prstGeom prst="line">
                <a:avLst/>
              </a:prstGeom>
              <a:ln w="28575">
                <a:solidFill>
                  <a:schemeClr val="accent1">
                    <a:shade val="95000"/>
                    <a:satMod val="105000"/>
                    <a:alpha val="5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 rot="5400000">
                <a:off x="3969100" y="3140110"/>
                <a:ext cx="1185705" cy="150725"/>
              </a:xfrm>
              <a:prstGeom prst="line">
                <a:avLst/>
              </a:prstGeom>
              <a:ln w="28575">
                <a:solidFill>
                  <a:schemeClr val="accent1">
                    <a:shade val="95000"/>
                    <a:satMod val="105000"/>
                    <a:alpha val="51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Connecteur droit 69"/>
            <p:cNvCxnSpPr/>
            <p:nvPr/>
          </p:nvCxnSpPr>
          <p:spPr>
            <a:xfrm rot="5400000">
              <a:off x="3589774" y="4057023"/>
              <a:ext cx="1205802" cy="155749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Ellipse 72"/>
          <p:cNvSpPr/>
          <p:nvPr/>
        </p:nvSpPr>
        <p:spPr>
          <a:xfrm>
            <a:off x="2219325" y="2733675"/>
            <a:ext cx="371475" cy="371475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  <a:tileRect/>
          </a:gradFill>
          <a:ln>
            <a:noFill/>
          </a:ln>
          <a:effectLst>
            <a:innerShdw blurRad="165100" dist="25400" dir="27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3524250" y="4460366"/>
            <a:ext cx="2514600" cy="1800225"/>
          </a:xfrm>
          <a:prstGeom prst="wedgeRoundRectCallout">
            <a:avLst>
              <a:gd name="adj1" fmla="val -92243"/>
              <a:gd name="adj2" fmla="val -129243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8000"/>
                </a:solidFill>
              </a:rPr>
              <a:t>  Numéro, domaine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X,Y,Z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Volume, diamètre, …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Niveau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tx1"/>
                </a:solidFill>
              </a:rPr>
              <a:t> Etat(</a:t>
            </a:r>
            <a:r>
              <a:rPr lang="fr-FR" sz="1400" dirty="0" err="1" smtClean="0">
                <a:solidFill>
                  <a:schemeClr val="tx1"/>
                </a:solidFill>
              </a:rPr>
              <a:t>nnoe</a:t>
            </a:r>
            <a:r>
              <a:rPr lang="fr-FR" sz="1400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tx1"/>
                </a:solidFill>
              </a:rPr>
              <a:t> S(t), S(t’), S(t’’), …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76" name="Rectangle à coins arrondis 75"/>
          <p:cNvSpPr/>
          <p:nvPr/>
        </p:nvSpPr>
        <p:spPr>
          <a:xfrm>
            <a:off x="6441187" y="3358896"/>
            <a:ext cx="2501646" cy="2410968"/>
          </a:xfrm>
          <a:prstGeom prst="wedgeRoundRectCallout">
            <a:avLst>
              <a:gd name="adj1" fmla="val -123186"/>
              <a:gd name="adj2" fmla="val 471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7650" name="Object 29"/>
          <p:cNvGraphicFramePr>
            <a:graphicFrameLocks noChangeAspect="1"/>
          </p:cNvGraphicFramePr>
          <p:nvPr/>
        </p:nvGraphicFramePr>
        <p:xfrm>
          <a:off x="6633083" y="3659950"/>
          <a:ext cx="2132013" cy="1816100"/>
        </p:xfrm>
        <a:graphic>
          <a:graphicData uri="http://schemas.openxmlformats.org/presentationml/2006/ole">
            <p:oleObj spid="_x0000_s27650" name="Equation" r:id="rId5" imgW="2145960" imgH="1815840" progId="Equation.DSMT4">
              <p:embed/>
            </p:oleObj>
          </a:graphicData>
        </a:graphic>
      </p:graphicFrame>
      <p:sp>
        <p:nvSpPr>
          <p:cNvPr id="78" name="Text Box 41"/>
          <p:cNvSpPr txBox="1">
            <a:spLocks noChangeArrowheads="1"/>
          </p:cNvSpPr>
          <p:nvPr/>
        </p:nvSpPr>
        <p:spPr bwMode="auto">
          <a:xfrm>
            <a:off x="1536700" y="171450"/>
            <a:ext cx="15567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Objet Cellule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80" name="Picture 7" descr="CM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96"/>
          <a:stretch>
            <a:fillRect/>
          </a:stretch>
        </p:blipFill>
        <p:spPr bwMode="auto">
          <a:xfrm>
            <a:off x="0" y="0"/>
            <a:ext cx="1025525" cy="720725"/>
          </a:xfrm>
          <a:prstGeom prst="rect">
            <a:avLst/>
          </a:prstGeom>
          <a:noFill/>
        </p:spPr>
      </p:pic>
      <p:sp>
        <p:nvSpPr>
          <p:cNvPr id="43" name="ZoneTexte 42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20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9" descr="logo-imat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9328" y="1"/>
            <a:ext cx="804672" cy="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1536700" y="171450"/>
            <a:ext cx="13092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Objet Face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819275" y="2438400"/>
            <a:ext cx="371475" cy="371475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  <a:tileRect/>
          </a:gradFill>
          <a:ln>
            <a:noFill/>
          </a:ln>
          <a:effectLst>
            <a:innerShdw blurRad="165100" dist="25400" dir="27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972050" y="2600325"/>
            <a:ext cx="371475" cy="371475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  <a:tileRect/>
          </a:gradFill>
          <a:ln>
            <a:noFill/>
          </a:ln>
          <a:effectLst>
            <a:innerShdw blurRad="165100" dist="25400" dir="27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7834378">
            <a:off x="2705100" y="1933575"/>
            <a:ext cx="1590675" cy="1571625"/>
          </a:xfrm>
          <a:prstGeom prst="rect">
            <a:avLst/>
          </a:prstGeom>
          <a:solidFill>
            <a:schemeClr val="accent1">
              <a:alpha val="46000"/>
            </a:schemeClr>
          </a:solidFill>
          <a:scene3d>
            <a:camera prst="orthographicFront">
              <a:rot lat="20999999" lon="2400000" rev="194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/>
        </p:nvCxnSpPr>
        <p:spPr>
          <a:xfrm>
            <a:off x="3600450" y="2714625"/>
            <a:ext cx="666750" cy="40166"/>
          </a:xfrm>
          <a:prstGeom prst="line">
            <a:avLst/>
          </a:prstGeom>
          <a:ln w="63500"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2552700" y="2276475"/>
            <a:ext cx="200025" cy="200025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  <a:ln>
            <a:noFill/>
          </a:ln>
          <a:effectLst>
            <a:innerShdw blurRad="165100" dist="25400" dir="270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514725" y="1600200"/>
            <a:ext cx="200025" cy="200025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  <a:ln>
            <a:noFill/>
          </a:ln>
          <a:effectLst>
            <a:innerShdw blurRad="165100" dist="25400" dir="270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257550" y="3638550"/>
            <a:ext cx="200025" cy="200025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  <a:ln>
            <a:noFill/>
          </a:ln>
          <a:effectLst>
            <a:innerShdw blurRad="165100" dist="25400" dir="270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4257675" y="2933700"/>
            <a:ext cx="200025" cy="200025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  <a:tileRect/>
          </a:gradFill>
          <a:ln>
            <a:noFill/>
          </a:ln>
          <a:effectLst>
            <a:innerShdw blurRad="165100" dist="25400" dir="270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5734050" y="714374"/>
            <a:ext cx="3200400" cy="2095501"/>
          </a:xfrm>
          <a:prstGeom prst="wedgeRoundRectCallout">
            <a:avLst>
              <a:gd name="adj1" fmla="val -114826"/>
              <a:gd name="adj2" fmla="val 40384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8000"/>
                </a:solidFill>
              </a:rPr>
              <a:t>  Numéro, domaine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8000"/>
                </a:solidFill>
              </a:rPr>
              <a:t> Voisin(s)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X,Y,Z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Surface, normale, …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Niveau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tx1"/>
                </a:solidFill>
              </a:rPr>
              <a:t> Etat(</a:t>
            </a:r>
            <a:r>
              <a:rPr lang="fr-FR" sz="1400" dirty="0" err="1" smtClean="0">
                <a:solidFill>
                  <a:schemeClr val="tx1"/>
                </a:solidFill>
              </a:rPr>
              <a:t>nnoe</a:t>
            </a:r>
            <a:r>
              <a:rPr lang="fr-FR" sz="1400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tx1"/>
                </a:solidFill>
              </a:rPr>
              <a:t> Flux(t), Flux(t’), Flux(t’’), …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22" name="Picture 7" descr="CM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96"/>
          <a:stretch>
            <a:fillRect/>
          </a:stretch>
        </p:blipFill>
        <p:spPr bwMode="auto">
          <a:xfrm>
            <a:off x="0" y="0"/>
            <a:ext cx="1025525" cy="720725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21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roupe 276"/>
          <p:cNvGrpSpPr/>
          <p:nvPr/>
        </p:nvGrpSpPr>
        <p:grpSpPr>
          <a:xfrm>
            <a:off x="903296" y="1316424"/>
            <a:ext cx="7719496" cy="2777372"/>
            <a:chOff x="120637" y="1472550"/>
            <a:chExt cx="8829125" cy="3176602"/>
          </a:xfrm>
        </p:grpSpPr>
        <p:sp>
          <p:nvSpPr>
            <p:cNvPr id="228" name="Cube 227"/>
            <p:cNvSpPr/>
            <p:nvPr/>
          </p:nvSpPr>
          <p:spPr>
            <a:xfrm>
              <a:off x="515084" y="2655668"/>
              <a:ext cx="1721795" cy="1575881"/>
            </a:xfrm>
            <a:prstGeom prst="cube">
              <a:avLst/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0" name="Connecteur droit 229"/>
            <p:cNvCxnSpPr/>
            <p:nvPr/>
          </p:nvCxnSpPr>
          <p:spPr>
            <a:xfrm rot="16200000" flipH="1">
              <a:off x="333351" y="3239835"/>
              <a:ext cx="1181199" cy="456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cteur droit 230"/>
            <p:cNvCxnSpPr/>
            <p:nvPr/>
          </p:nvCxnSpPr>
          <p:spPr>
            <a:xfrm flipV="1">
              <a:off x="515287" y="3832614"/>
              <a:ext cx="415908" cy="40172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/>
            <p:cNvCxnSpPr/>
            <p:nvPr/>
          </p:nvCxnSpPr>
          <p:spPr>
            <a:xfrm flipV="1">
              <a:off x="927040" y="3834995"/>
              <a:ext cx="1313842" cy="248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Cube 212"/>
            <p:cNvSpPr/>
            <p:nvPr/>
          </p:nvSpPr>
          <p:spPr>
            <a:xfrm>
              <a:off x="521180" y="1476702"/>
              <a:ext cx="1721795" cy="1575881"/>
            </a:xfrm>
            <a:prstGeom prst="cube">
              <a:avLst/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5" name="Connecteur droit 214"/>
            <p:cNvCxnSpPr/>
            <p:nvPr/>
          </p:nvCxnSpPr>
          <p:spPr>
            <a:xfrm rot="16200000" flipH="1">
              <a:off x="339447" y="2060869"/>
              <a:ext cx="1181199" cy="456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 flipV="1">
              <a:off x="521383" y="2653648"/>
              <a:ext cx="415908" cy="40172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cteur droit 216"/>
            <p:cNvCxnSpPr/>
            <p:nvPr/>
          </p:nvCxnSpPr>
          <p:spPr>
            <a:xfrm flipV="1">
              <a:off x="933136" y="2656029"/>
              <a:ext cx="1313842" cy="248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Cube 243"/>
            <p:cNvSpPr/>
            <p:nvPr/>
          </p:nvSpPr>
          <p:spPr>
            <a:xfrm>
              <a:off x="120637" y="3059080"/>
              <a:ext cx="1721795" cy="1575881"/>
            </a:xfrm>
            <a:prstGeom prst="cube">
              <a:avLst/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6" name="Connecteur droit 245"/>
            <p:cNvCxnSpPr/>
            <p:nvPr/>
          </p:nvCxnSpPr>
          <p:spPr>
            <a:xfrm rot="16200000" flipH="1">
              <a:off x="-61096" y="3643247"/>
              <a:ext cx="1181199" cy="456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cteur droit 246"/>
            <p:cNvCxnSpPr/>
            <p:nvPr/>
          </p:nvCxnSpPr>
          <p:spPr>
            <a:xfrm flipV="1">
              <a:off x="120840" y="4236026"/>
              <a:ext cx="415908" cy="40172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cteur droit 247"/>
            <p:cNvCxnSpPr/>
            <p:nvPr/>
          </p:nvCxnSpPr>
          <p:spPr>
            <a:xfrm flipV="1">
              <a:off x="532593" y="4238407"/>
              <a:ext cx="1313842" cy="248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Cube 249"/>
            <p:cNvSpPr/>
            <p:nvPr/>
          </p:nvSpPr>
          <p:spPr>
            <a:xfrm>
              <a:off x="126733" y="1880114"/>
              <a:ext cx="1721795" cy="1575881"/>
            </a:xfrm>
            <a:prstGeom prst="cube">
              <a:avLst/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" name="Ellipse 228"/>
            <p:cNvSpPr/>
            <p:nvPr/>
          </p:nvSpPr>
          <p:spPr>
            <a:xfrm>
              <a:off x="1181025" y="3245610"/>
              <a:ext cx="371475" cy="37147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2700000" scaled="0"/>
              <a:tileRect/>
            </a:gradFill>
            <a:ln>
              <a:noFill/>
            </a:ln>
            <a:effectLst>
              <a:innerShdw blurRad="165100" dist="25400" dir="2700000">
                <a:schemeClr val="bg1"/>
              </a:innerShdw>
            </a:effectLst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Ellipse 213"/>
            <p:cNvSpPr/>
            <p:nvPr/>
          </p:nvSpPr>
          <p:spPr>
            <a:xfrm>
              <a:off x="1187121" y="2066644"/>
              <a:ext cx="371475" cy="37147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2700000" scaled="0"/>
              <a:tileRect/>
            </a:gradFill>
            <a:ln>
              <a:noFill/>
            </a:ln>
            <a:effectLst>
              <a:innerShdw blurRad="165100" dist="25400" dir="2700000">
                <a:schemeClr val="bg1"/>
              </a:innerShdw>
            </a:effectLst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5" name="Ellipse 244"/>
            <p:cNvSpPr/>
            <p:nvPr/>
          </p:nvSpPr>
          <p:spPr>
            <a:xfrm>
              <a:off x="786578" y="3649022"/>
              <a:ext cx="371475" cy="37147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2700000" scaled="0"/>
              <a:tileRect/>
            </a:gradFill>
            <a:ln>
              <a:noFill/>
            </a:ln>
            <a:effectLst>
              <a:innerShdw blurRad="165100" dist="25400" dir="2700000">
                <a:schemeClr val="bg1"/>
              </a:innerShdw>
            </a:effectLst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1" name="Ellipse 250"/>
            <p:cNvSpPr/>
            <p:nvPr/>
          </p:nvSpPr>
          <p:spPr>
            <a:xfrm>
              <a:off x="792674" y="2470056"/>
              <a:ext cx="371475" cy="37147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2700000" scaled="0"/>
              <a:tileRect/>
            </a:gradFill>
            <a:ln>
              <a:noFill/>
            </a:ln>
            <a:effectLst>
              <a:innerShdw blurRad="165100" dist="25400" dir="2700000">
                <a:schemeClr val="bg1"/>
              </a:innerShdw>
            </a:effectLst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2" name="Connecteur droit 251"/>
            <p:cNvCxnSpPr/>
            <p:nvPr/>
          </p:nvCxnSpPr>
          <p:spPr>
            <a:xfrm rot="16200000" flipH="1">
              <a:off x="-55000" y="2464281"/>
              <a:ext cx="1181199" cy="456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/>
            <p:cNvCxnSpPr/>
            <p:nvPr/>
          </p:nvCxnSpPr>
          <p:spPr>
            <a:xfrm flipV="1">
              <a:off x="126936" y="3057060"/>
              <a:ext cx="415908" cy="40172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253"/>
            <p:cNvCxnSpPr/>
            <p:nvPr/>
          </p:nvCxnSpPr>
          <p:spPr>
            <a:xfrm flipV="1">
              <a:off x="538689" y="3059441"/>
              <a:ext cx="1313842" cy="248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e 167"/>
            <p:cNvGrpSpPr/>
            <p:nvPr/>
          </p:nvGrpSpPr>
          <p:grpSpPr>
            <a:xfrm>
              <a:off x="1829595" y="1483638"/>
              <a:ext cx="4406820" cy="2764226"/>
              <a:chOff x="3229583" y="1528461"/>
              <a:chExt cx="4406820" cy="2764226"/>
            </a:xfrm>
          </p:grpSpPr>
          <p:grpSp>
            <p:nvGrpSpPr>
              <p:cNvPr id="137" name="Groupe 136"/>
              <p:cNvGrpSpPr/>
              <p:nvPr/>
            </p:nvGrpSpPr>
            <p:grpSpPr>
              <a:xfrm>
                <a:off x="3229583" y="2709865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122" name="Cube 121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4" name="Ellipse 73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28" name="Connecteur droit 127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necteur droit 131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" name="Groupe 137"/>
              <p:cNvGrpSpPr/>
              <p:nvPr/>
            </p:nvGrpSpPr>
            <p:grpSpPr>
              <a:xfrm>
                <a:off x="4567046" y="2708646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139" name="Cube 138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0" name="Ellipse 139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41" name="Connecteur droit 140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141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cteur droit 142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" name="Groupe 143"/>
              <p:cNvGrpSpPr/>
              <p:nvPr/>
            </p:nvGrpSpPr>
            <p:grpSpPr>
              <a:xfrm>
                <a:off x="5904509" y="2707427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145" name="Cube 144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6" name="Ellipse 145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47" name="Connecteur droit 146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necteur droit 147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e 149"/>
              <p:cNvGrpSpPr/>
              <p:nvPr/>
            </p:nvGrpSpPr>
            <p:grpSpPr>
              <a:xfrm>
                <a:off x="3235679" y="1530899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151" name="Cube 150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2" name="Ellipse 151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53" name="Connecteur droit 152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153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necteur droit 154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e 155"/>
              <p:cNvGrpSpPr/>
              <p:nvPr/>
            </p:nvGrpSpPr>
            <p:grpSpPr>
              <a:xfrm>
                <a:off x="4573142" y="1529680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157" name="Cube 156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8" name="Ellipse 157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59" name="Connecteur droit 158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necteur droit 159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160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e 161"/>
              <p:cNvGrpSpPr/>
              <p:nvPr/>
            </p:nvGrpSpPr>
            <p:grpSpPr>
              <a:xfrm>
                <a:off x="5910605" y="1528461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163" name="Cube 162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4" name="Ellipse 163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65" name="Connecteur droit 164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necteur droit 166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9" name="Groupe 168"/>
            <p:cNvGrpSpPr/>
            <p:nvPr/>
          </p:nvGrpSpPr>
          <p:grpSpPr>
            <a:xfrm>
              <a:off x="1426041" y="1884926"/>
              <a:ext cx="4406820" cy="2764226"/>
              <a:chOff x="3229583" y="1528461"/>
              <a:chExt cx="4406820" cy="2764226"/>
            </a:xfrm>
          </p:grpSpPr>
          <p:grpSp>
            <p:nvGrpSpPr>
              <p:cNvPr id="170" name="Groupe 169"/>
              <p:cNvGrpSpPr/>
              <p:nvPr/>
            </p:nvGrpSpPr>
            <p:grpSpPr>
              <a:xfrm>
                <a:off x="3229583" y="2709865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201" name="Cube 200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2" name="Ellipse 201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03" name="Connecteur droit 202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Connecteur droit 203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Connecteur droit 204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1" name="Groupe 170"/>
              <p:cNvGrpSpPr/>
              <p:nvPr/>
            </p:nvGrpSpPr>
            <p:grpSpPr>
              <a:xfrm>
                <a:off x="4567046" y="2708646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196" name="Cube 195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7" name="Ellipse 196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98" name="Connecteur droit 197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Connecteur droit 198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Connecteur droit 199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e 171"/>
              <p:cNvGrpSpPr/>
              <p:nvPr/>
            </p:nvGrpSpPr>
            <p:grpSpPr>
              <a:xfrm>
                <a:off x="5904509" y="2707427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191" name="Cube 190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2" name="Ellipse 191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93" name="Connecteur droit 192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necteur droit 193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necteur droit 194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3" name="Groupe 172"/>
              <p:cNvGrpSpPr/>
              <p:nvPr/>
            </p:nvGrpSpPr>
            <p:grpSpPr>
              <a:xfrm>
                <a:off x="3235679" y="1530899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186" name="Cube 185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7" name="Ellipse 186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88" name="Connecteur droit 187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Connecteur droit 188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Connecteur droit 189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4" name="Groupe 173"/>
              <p:cNvGrpSpPr/>
              <p:nvPr/>
            </p:nvGrpSpPr>
            <p:grpSpPr>
              <a:xfrm>
                <a:off x="4573142" y="1529680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181" name="Cube 180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2" name="Ellipse 181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83" name="Connecteur droit 182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Connecteur droit 183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Connecteur droit 184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5" name="Groupe 174"/>
              <p:cNvGrpSpPr/>
              <p:nvPr/>
            </p:nvGrpSpPr>
            <p:grpSpPr>
              <a:xfrm>
                <a:off x="5910605" y="1528461"/>
                <a:ext cx="1725798" cy="1582822"/>
                <a:chOff x="3229583" y="2709865"/>
                <a:chExt cx="1725798" cy="1582822"/>
              </a:xfrm>
            </p:grpSpPr>
            <p:sp>
              <p:nvSpPr>
                <p:cNvPr id="176" name="Cube 175"/>
                <p:cNvSpPr/>
                <p:nvPr/>
              </p:nvSpPr>
              <p:spPr>
                <a:xfrm>
                  <a:off x="3229583" y="2714017"/>
                  <a:ext cx="1721795" cy="1575881"/>
                </a:xfrm>
                <a:prstGeom prst="cube">
                  <a:avLst/>
                </a:prstGeom>
                <a:solidFill>
                  <a:schemeClr val="accent1">
                    <a:alpha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7" name="Ellipse 176"/>
                <p:cNvSpPr/>
                <p:nvPr/>
              </p:nvSpPr>
              <p:spPr>
                <a:xfrm>
                  <a:off x="3895524" y="3303959"/>
                  <a:ext cx="371475" cy="3714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innerShdw blurRad="165100" dist="25400" dir="27000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78" name="Connecteur droit 177"/>
                <p:cNvCxnSpPr/>
                <p:nvPr/>
              </p:nvCxnSpPr>
              <p:spPr>
                <a:xfrm rot="16200000" flipH="1">
                  <a:off x="3047850" y="3298184"/>
                  <a:ext cx="1181199" cy="45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Connecteur droit 178"/>
                <p:cNvCxnSpPr/>
                <p:nvPr/>
              </p:nvCxnSpPr>
              <p:spPr>
                <a:xfrm flipV="1">
                  <a:off x="3229786" y="3890963"/>
                  <a:ext cx="415908" cy="40172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Connecteur droit 179"/>
                <p:cNvCxnSpPr/>
                <p:nvPr/>
              </p:nvCxnSpPr>
              <p:spPr>
                <a:xfrm flipV="1">
                  <a:off x="3641539" y="3893344"/>
                  <a:ext cx="1313842" cy="24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61" name="Connecteur droit 260"/>
            <p:cNvCxnSpPr/>
            <p:nvPr/>
          </p:nvCxnSpPr>
          <p:spPr>
            <a:xfrm rot="10800000" flipV="1">
              <a:off x="8104775" y="3849413"/>
              <a:ext cx="824753" cy="79785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cteur droit 262"/>
            <p:cNvCxnSpPr/>
            <p:nvPr/>
          </p:nvCxnSpPr>
          <p:spPr>
            <a:xfrm>
              <a:off x="5422154" y="4643717"/>
              <a:ext cx="2680447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cteur droit 264"/>
            <p:cNvCxnSpPr/>
            <p:nvPr/>
          </p:nvCxnSpPr>
          <p:spPr>
            <a:xfrm>
              <a:off x="6254491" y="3848562"/>
              <a:ext cx="2680447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cteur droit 265"/>
            <p:cNvCxnSpPr/>
            <p:nvPr/>
          </p:nvCxnSpPr>
          <p:spPr>
            <a:xfrm rot="10800000" flipV="1">
              <a:off x="8100253" y="1495032"/>
              <a:ext cx="824753" cy="79785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cteur droit 266"/>
            <p:cNvCxnSpPr/>
            <p:nvPr/>
          </p:nvCxnSpPr>
          <p:spPr>
            <a:xfrm>
              <a:off x="5417632" y="2289336"/>
              <a:ext cx="2680447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cteur droit 267"/>
            <p:cNvCxnSpPr/>
            <p:nvPr/>
          </p:nvCxnSpPr>
          <p:spPr>
            <a:xfrm>
              <a:off x="6249969" y="1494181"/>
              <a:ext cx="2680447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cteur droit 269"/>
            <p:cNvCxnSpPr/>
            <p:nvPr/>
          </p:nvCxnSpPr>
          <p:spPr>
            <a:xfrm rot="16200000" flipH="1">
              <a:off x="6933209" y="3461338"/>
              <a:ext cx="2346217" cy="1784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cteur droit 270"/>
            <p:cNvCxnSpPr/>
            <p:nvPr/>
          </p:nvCxnSpPr>
          <p:spPr>
            <a:xfrm rot="16200000" flipH="1">
              <a:off x="7767732" y="2649769"/>
              <a:ext cx="2346217" cy="1784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Ellipse 275"/>
            <p:cNvSpPr/>
            <p:nvPr/>
          </p:nvSpPr>
          <p:spPr>
            <a:xfrm>
              <a:off x="7009578" y="2887022"/>
              <a:ext cx="371475" cy="37147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2700000" scaled="0"/>
              <a:tileRect/>
            </a:gradFill>
            <a:ln>
              <a:noFill/>
            </a:ln>
            <a:effectLst>
              <a:innerShdw blurRad="165100" dist="25400" dir="2700000">
                <a:schemeClr val="bg1"/>
              </a:innerShdw>
            </a:effectLst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8" name="Rectangle 27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9" name="Picture 9" descr="logo-imat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9328" y="1"/>
            <a:ext cx="804672" cy="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" name="Text Box 41"/>
          <p:cNvSpPr txBox="1">
            <a:spLocks noChangeArrowheads="1"/>
          </p:cNvSpPr>
          <p:nvPr/>
        </p:nvSpPr>
        <p:spPr bwMode="auto">
          <a:xfrm>
            <a:off x="1536700" y="171450"/>
            <a:ext cx="17495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Objet Maillage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81" name="Picture 7" descr="CM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96"/>
          <a:stretch>
            <a:fillRect/>
          </a:stretch>
        </p:blipFill>
        <p:spPr bwMode="auto">
          <a:xfrm>
            <a:off x="0" y="0"/>
            <a:ext cx="1025525" cy="720725"/>
          </a:xfrm>
          <a:prstGeom prst="rect">
            <a:avLst/>
          </a:prstGeom>
          <a:noFill/>
        </p:spPr>
      </p:pic>
      <p:sp>
        <p:nvSpPr>
          <p:cNvPr id="282" name="Rectangle à coins arrondis 281"/>
          <p:cNvSpPr/>
          <p:nvPr/>
        </p:nvSpPr>
        <p:spPr>
          <a:xfrm>
            <a:off x="5679186" y="4600574"/>
            <a:ext cx="3200400" cy="2095501"/>
          </a:xfrm>
          <a:prstGeom prst="wedgeRoundRectCallout">
            <a:avLst>
              <a:gd name="adj1" fmla="val -113969"/>
              <a:gd name="adj2" fmla="val -60416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8000"/>
                </a:solidFill>
              </a:rPr>
              <a:t>  Numéro de domaine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nbres</a:t>
            </a:r>
            <a:r>
              <a:rPr lang="fr-FR" sz="1400" dirty="0" smtClean="0">
                <a:solidFill>
                  <a:srgbClr val="008000"/>
                </a:solidFill>
              </a:rPr>
              <a:t> de cellule, faces, … </a:t>
            </a:r>
            <a:r>
              <a:rPr lang="fr-FR" sz="1400" dirty="0" err="1" smtClean="0">
                <a:solidFill>
                  <a:srgbClr val="008000"/>
                </a:solidFill>
              </a:rPr>
              <a:t>etc</a:t>
            </a:r>
            <a:endParaRPr lang="fr-FR" sz="1400" dirty="0" smtClean="0">
              <a:solidFill>
                <a:srgbClr val="008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liste de </a:t>
            </a:r>
            <a:r>
              <a:rPr lang="fr-FR" sz="1400" dirty="0" err="1" smtClean="0">
                <a:solidFill>
                  <a:srgbClr val="0000FF"/>
                </a:solidFill>
              </a:rPr>
              <a:t>celllules</a:t>
            </a:r>
            <a:endParaRPr lang="fr-FR" sz="14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liste de surface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…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tx1"/>
                </a:solidFill>
              </a:rPr>
              <a:t> liste à envoyer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tx1"/>
                </a:solidFill>
              </a:rPr>
              <a:t> liste à recevoir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22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465191" y="2333625"/>
            <a:ext cx="21351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000" dirty="0">
                <a:solidFill>
                  <a:srgbClr val="008000"/>
                </a:solidFill>
              </a:rPr>
              <a:t>DDFV </a:t>
            </a:r>
            <a:r>
              <a:rPr lang="fr-FR" sz="1000" dirty="0" err="1">
                <a:solidFill>
                  <a:srgbClr val="008000"/>
                </a:solidFill>
              </a:rPr>
              <a:t>schemes</a:t>
            </a:r>
            <a:r>
              <a:rPr lang="fr-FR" sz="1000" dirty="0">
                <a:solidFill>
                  <a:srgbClr val="008000"/>
                </a:solidFill>
              </a:rPr>
              <a:t>:</a:t>
            </a:r>
          </a:p>
          <a:p>
            <a:r>
              <a:rPr lang="fr-FR" sz="1000" dirty="0">
                <a:solidFill>
                  <a:srgbClr val="008000"/>
                </a:solidFill>
              </a:rPr>
              <a:t>Hermeline, </a:t>
            </a:r>
            <a:r>
              <a:rPr lang="fr-FR" sz="1000" dirty="0" err="1">
                <a:solidFill>
                  <a:srgbClr val="008000"/>
                </a:solidFill>
              </a:rPr>
              <a:t>Coudiere</a:t>
            </a:r>
            <a:r>
              <a:rPr lang="fr-FR" sz="1000" dirty="0">
                <a:solidFill>
                  <a:srgbClr val="008000"/>
                </a:solidFill>
              </a:rPr>
              <a:t>, </a:t>
            </a:r>
            <a:r>
              <a:rPr lang="fr-FR" sz="1000" dirty="0" err="1">
                <a:solidFill>
                  <a:srgbClr val="008000"/>
                </a:solidFill>
              </a:rPr>
              <a:t>Omnes</a:t>
            </a:r>
            <a:r>
              <a:rPr lang="fr-FR" sz="1000" dirty="0">
                <a:solidFill>
                  <a:srgbClr val="008000"/>
                </a:solidFill>
              </a:rPr>
              <a:t>, </a:t>
            </a:r>
            <a:r>
              <a:rPr lang="fr-FR" sz="1000" dirty="0" err="1">
                <a:solidFill>
                  <a:srgbClr val="008000"/>
                </a:solidFill>
              </a:rPr>
              <a:t>Delcourte</a:t>
            </a:r>
            <a:r>
              <a:rPr lang="fr-FR" sz="1000" dirty="0">
                <a:solidFill>
                  <a:srgbClr val="008000"/>
                </a:solidFill>
              </a:rPr>
              <a:t>, Boyer, Hubert, </a:t>
            </a:r>
            <a:r>
              <a:rPr lang="fr-FR" sz="1000" dirty="0" err="1">
                <a:solidFill>
                  <a:srgbClr val="008000"/>
                </a:solidFill>
              </a:rPr>
              <a:t>Krell</a:t>
            </a:r>
            <a:r>
              <a:rPr lang="fr-FR" sz="1000" dirty="0">
                <a:solidFill>
                  <a:srgbClr val="008000"/>
                </a:solidFill>
              </a:rPr>
              <a:t>, …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39875" y="141288"/>
            <a:ext cx="6823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Exemple introduction des DDFV</a:t>
            </a:r>
            <a:r>
              <a:rPr lang="fr-FR" sz="2000" b="1" dirty="0">
                <a:solidFill>
                  <a:srgbClr val="FF0000"/>
                </a:solidFill>
              </a:rPr>
              <a:t>: </a:t>
            </a:r>
            <a:r>
              <a:rPr lang="fr-FR" sz="2000" b="1" dirty="0" err="1">
                <a:solidFill>
                  <a:srgbClr val="FF0000"/>
                </a:solidFill>
              </a:rPr>
              <a:t>Discrete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Duality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Finite</a:t>
            </a:r>
            <a:r>
              <a:rPr lang="fr-FR" sz="2000" b="1" dirty="0">
                <a:solidFill>
                  <a:srgbClr val="FF0000"/>
                </a:solidFill>
              </a:rPr>
              <a:t> Volume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333375" y="3159125"/>
            <a:ext cx="2147888" cy="1403350"/>
            <a:chOff x="501" y="488"/>
            <a:chExt cx="1981" cy="1294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544" y="1739"/>
              <a:ext cx="99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V="1">
              <a:off x="544" y="1056"/>
              <a:ext cx="0" cy="68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4" y="1056"/>
              <a:ext cx="99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536" y="1056"/>
              <a:ext cx="0" cy="68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536" y="1739"/>
              <a:ext cx="91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V="1">
              <a:off x="2448" y="624"/>
              <a:ext cx="0" cy="11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536" y="624"/>
              <a:ext cx="912" cy="4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 flipV="1">
              <a:off x="1344" y="528"/>
              <a:ext cx="192" cy="5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H="1">
              <a:off x="544" y="528"/>
              <a:ext cx="800" cy="5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344" y="528"/>
              <a:ext cx="1104" cy="9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501" y="1691"/>
              <a:ext cx="86" cy="8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Oval 18"/>
            <p:cNvSpPr>
              <a:spLocks noChangeArrowheads="1"/>
            </p:cNvSpPr>
            <p:nvPr/>
          </p:nvSpPr>
          <p:spPr bwMode="auto">
            <a:xfrm>
              <a:off x="1483" y="1691"/>
              <a:ext cx="86" cy="8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Oval 19"/>
            <p:cNvSpPr>
              <a:spLocks noChangeArrowheads="1"/>
            </p:cNvSpPr>
            <p:nvPr/>
          </p:nvSpPr>
          <p:spPr bwMode="auto">
            <a:xfrm>
              <a:off x="2396" y="1696"/>
              <a:ext cx="86" cy="8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Oval 20"/>
            <p:cNvSpPr>
              <a:spLocks noChangeArrowheads="1"/>
            </p:cNvSpPr>
            <p:nvPr/>
          </p:nvSpPr>
          <p:spPr bwMode="auto">
            <a:xfrm>
              <a:off x="2386" y="586"/>
              <a:ext cx="86" cy="8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Oval 21"/>
            <p:cNvSpPr>
              <a:spLocks noChangeArrowheads="1"/>
            </p:cNvSpPr>
            <p:nvPr/>
          </p:nvSpPr>
          <p:spPr bwMode="auto">
            <a:xfrm>
              <a:off x="1496" y="1001"/>
              <a:ext cx="86" cy="8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1289" y="488"/>
              <a:ext cx="86" cy="8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Oval 23"/>
            <p:cNvSpPr>
              <a:spLocks noChangeArrowheads="1"/>
            </p:cNvSpPr>
            <p:nvPr/>
          </p:nvSpPr>
          <p:spPr bwMode="auto">
            <a:xfrm>
              <a:off x="501" y="1014"/>
              <a:ext cx="86" cy="8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aphicFrame>
        <p:nvGraphicFramePr>
          <p:cNvPr id="22" name="Object 24"/>
          <p:cNvGraphicFramePr>
            <a:graphicFrameLocks noChangeAspect="1"/>
          </p:cNvGraphicFramePr>
          <p:nvPr/>
        </p:nvGraphicFramePr>
        <p:xfrm>
          <a:off x="509588" y="4816475"/>
          <a:ext cx="1727200" cy="431800"/>
        </p:xfrm>
        <a:graphic>
          <a:graphicData uri="http://schemas.openxmlformats.org/presentationml/2006/ole">
            <p:oleObj spid="_x0000_s28674" name="Equation" r:id="rId4" imgW="1726920" imgH="431640" progId="Equation.DSMT4">
              <p:embed/>
            </p:oleObj>
          </a:graphicData>
        </a:graphic>
      </p:graphicFrame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6488113" y="4694241"/>
            <a:ext cx="1076325" cy="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 flipV="1">
            <a:off x="6488113" y="3952878"/>
            <a:ext cx="0" cy="741363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>
            <a:off x="6488113" y="3952878"/>
            <a:ext cx="1076325" cy="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>
            <a:off x="7564438" y="4694241"/>
            <a:ext cx="989013" cy="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 flipV="1">
            <a:off x="8553450" y="3484565"/>
            <a:ext cx="0" cy="1209676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 flipH="1">
            <a:off x="7564438" y="3484565"/>
            <a:ext cx="989013" cy="468313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 flipH="1" flipV="1">
            <a:off x="7356475" y="3379790"/>
            <a:ext cx="207963" cy="573088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 flipH="1">
            <a:off x="6488113" y="3379790"/>
            <a:ext cx="868363" cy="573088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>
            <a:off x="7356475" y="3379790"/>
            <a:ext cx="1196975" cy="104775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" name="Oval 37"/>
          <p:cNvSpPr>
            <a:spLocks noChangeArrowheads="1"/>
          </p:cNvSpPr>
          <p:nvPr/>
        </p:nvSpPr>
        <p:spPr bwMode="auto">
          <a:xfrm>
            <a:off x="6442075" y="4641853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Oval 39"/>
          <p:cNvSpPr>
            <a:spLocks noChangeArrowheads="1"/>
          </p:cNvSpPr>
          <p:nvPr/>
        </p:nvSpPr>
        <p:spPr bwMode="auto">
          <a:xfrm>
            <a:off x="8496300" y="4646616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Oval 40"/>
          <p:cNvSpPr>
            <a:spLocks noChangeArrowheads="1"/>
          </p:cNvSpPr>
          <p:nvPr/>
        </p:nvSpPr>
        <p:spPr bwMode="auto">
          <a:xfrm>
            <a:off x="8485188" y="3443290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Oval 42"/>
          <p:cNvSpPr>
            <a:spLocks noChangeArrowheads="1"/>
          </p:cNvSpPr>
          <p:nvPr/>
        </p:nvSpPr>
        <p:spPr bwMode="auto">
          <a:xfrm>
            <a:off x="7296150" y="3336927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" name="Oval 43"/>
          <p:cNvSpPr>
            <a:spLocks noChangeArrowheads="1"/>
          </p:cNvSpPr>
          <p:nvPr/>
        </p:nvSpPr>
        <p:spPr bwMode="auto">
          <a:xfrm>
            <a:off x="6442075" y="3906840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Oval 44"/>
          <p:cNvSpPr>
            <a:spLocks noChangeArrowheads="1"/>
          </p:cNvSpPr>
          <p:nvPr/>
        </p:nvSpPr>
        <p:spPr bwMode="auto">
          <a:xfrm>
            <a:off x="7688263" y="3575052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Oval 45"/>
          <p:cNvSpPr>
            <a:spLocks noChangeArrowheads="1"/>
          </p:cNvSpPr>
          <p:nvPr/>
        </p:nvSpPr>
        <p:spPr bwMode="auto">
          <a:xfrm>
            <a:off x="7123113" y="3719515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Oval 46"/>
          <p:cNvSpPr>
            <a:spLocks noChangeArrowheads="1"/>
          </p:cNvSpPr>
          <p:nvPr/>
        </p:nvSpPr>
        <p:spPr bwMode="auto">
          <a:xfrm>
            <a:off x="6973888" y="3549652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Oval 47"/>
          <p:cNvSpPr>
            <a:spLocks noChangeArrowheads="1"/>
          </p:cNvSpPr>
          <p:nvPr/>
        </p:nvSpPr>
        <p:spPr bwMode="auto">
          <a:xfrm>
            <a:off x="7715250" y="3363915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Oval 48"/>
          <p:cNvSpPr>
            <a:spLocks noChangeArrowheads="1"/>
          </p:cNvSpPr>
          <p:nvPr/>
        </p:nvSpPr>
        <p:spPr bwMode="auto">
          <a:xfrm>
            <a:off x="8491538" y="4075115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" name="Oval 49"/>
          <p:cNvSpPr>
            <a:spLocks noChangeArrowheads="1"/>
          </p:cNvSpPr>
          <p:nvPr/>
        </p:nvSpPr>
        <p:spPr bwMode="auto">
          <a:xfrm>
            <a:off x="8001000" y="4641853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Oval 50"/>
          <p:cNvSpPr>
            <a:spLocks noChangeArrowheads="1"/>
          </p:cNvSpPr>
          <p:nvPr/>
        </p:nvSpPr>
        <p:spPr bwMode="auto">
          <a:xfrm>
            <a:off x="6435725" y="4235453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Oval 51"/>
          <p:cNvSpPr>
            <a:spLocks noChangeArrowheads="1"/>
          </p:cNvSpPr>
          <p:nvPr/>
        </p:nvSpPr>
        <p:spPr bwMode="auto">
          <a:xfrm>
            <a:off x="6986588" y="4641853"/>
            <a:ext cx="93663" cy="936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0" name="Line 52"/>
          <p:cNvSpPr>
            <a:spLocks noChangeShapeType="1"/>
          </p:cNvSpPr>
          <p:nvPr/>
        </p:nvSpPr>
        <p:spPr bwMode="auto">
          <a:xfrm flipV="1">
            <a:off x="7032625" y="4310065"/>
            <a:ext cx="0" cy="38100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Line 53"/>
          <p:cNvSpPr>
            <a:spLocks noChangeShapeType="1"/>
          </p:cNvSpPr>
          <p:nvPr/>
        </p:nvSpPr>
        <p:spPr bwMode="auto">
          <a:xfrm flipH="1" flipV="1">
            <a:off x="6486525" y="4297365"/>
            <a:ext cx="539750" cy="635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2" name="Line 54"/>
          <p:cNvSpPr>
            <a:spLocks noChangeShapeType="1"/>
          </p:cNvSpPr>
          <p:nvPr/>
        </p:nvSpPr>
        <p:spPr bwMode="auto">
          <a:xfrm flipV="1">
            <a:off x="8042275" y="4246565"/>
            <a:ext cx="25400" cy="43180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3" name="Line 55"/>
          <p:cNvSpPr>
            <a:spLocks noChangeShapeType="1"/>
          </p:cNvSpPr>
          <p:nvPr/>
        </p:nvSpPr>
        <p:spPr bwMode="auto">
          <a:xfrm flipH="1">
            <a:off x="8080375" y="4125915"/>
            <a:ext cx="469900" cy="9525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4" name="Line 56"/>
          <p:cNvSpPr>
            <a:spLocks noChangeShapeType="1"/>
          </p:cNvSpPr>
          <p:nvPr/>
        </p:nvSpPr>
        <p:spPr bwMode="auto">
          <a:xfrm>
            <a:off x="7019925" y="3586165"/>
            <a:ext cx="152400" cy="17780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Line 57"/>
          <p:cNvSpPr>
            <a:spLocks noChangeShapeType="1"/>
          </p:cNvSpPr>
          <p:nvPr/>
        </p:nvSpPr>
        <p:spPr bwMode="auto">
          <a:xfrm flipH="1">
            <a:off x="7026275" y="3763965"/>
            <a:ext cx="158750" cy="53975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Line 59"/>
          <p:cNvSpPr>
            <a:spLocks noChangeShapeType="1"/>
          </p:cNvSpPr>
          <p:nvPr/>
        </p:nvSpPr>
        <p:spPr bwMode="auto">
          <a:xfrm flipH="1" flipV="1">
            <a:off x="7743825" y="3617915"/>
            <a:ext cx="349250" cy="59055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Line 60"/>
          <p:cNvSpPr>
            <a:spLocks noChangeShapeType="1"/>
          </p:cNvSpPr>
          <p:nvPr/>
        </p:nvSpPr>
        <p:spPr bwMode="auto">
          <a:xfrm flipH="1">
            <a:off x="7178675" y="3617915"/>
            <a:ext cx="577850" cy="13335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9" name="Line 61"/>
          <p:cNvSpPr>
            <a:spLocks noChangeShapeType="1"/>
          </p:cNvSpPr>
          <p:nvPr/>
        </p:nvSpPr>
        <p:spPr bwMode="auto">
          <a:xfrm flipH="1">
            <a:off x="7731125" y="3402015"/>
            <a:ext cx="50800" cy="22225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14" name="Groupe 113"/>
          <p:cNvGrpSpPr/>
          <p:nvPr/>
        </p:nvGrpSpPr>
        <p:grpSpPr>
          <a:xfrm>
            <a:off x="6975475" y="3873502"/>
            <a:ext cx="1152526" cy="862014"/>
            <a:chOff x="6975475" y="3873502"/>
            <a:chExt cx="1152526" cy="862014"/>
          </a:xfrm>
        </p:grpSpPr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7032625" y="3941765"/>
              <a:ext cx="1047750" cy="762001"/>
            </a:xfrm>
            <a:custGeom>
              <a:avLst/>
              <a:gdLst>
                <a:gd name="T0" fmla="*/ 336 w 660"/>
                <a:gd name="T1" fmla="*/ 0 h 480"/>
                <a:gd name="T2" fmla="*/ 0 w 660"/>
                <a:gd name="T3" fmla="*/ 224 h 480"/>
                <a:gd name="T4" fmla="*/ 328 w 660"/>
                <a:gd name="T5" fmla="*/ 480 h 480"/>
                <a:gd name="T6" fmla="*/ 660 w 660"/>
                <a:gd name="T7" fmla="*/ 180 h 480"/>
                <a:gd name="T8" fmla="*/ 336 w 660"/>
                <a:gd name="T9" fmla="*/ 0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0"/>
                <a:gd name="T16" fmla="*/ 0 h 480"/>
                <a:gd name="T17" fmla="*/ 660 w 660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0" h="480">
                  <a:moveTo>
                    <a:pt x="336" y="0"/>
                  </a:moveTo>
                  <a:lnTo>
                    <a:pt x="0" y="224"/>
                  </a:lnTo>
                  <a:lnTo>
                    <a:pt x="328" y="480"/>
                  </a:lnTo>
                  <a:lnTo>
                    <a:pt x="660" y="1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rgbClr val="CCFFCC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7564438" y="3952878"/>
              <a:ext cx="0" cy="7413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58"/>
            <p:cNvSpPr>
              <a:spLocks noChangeShapeType="1"/>
            </p:cNvSpPr>
            <p:nvPr/>
          </p:nvSpPr>
          <p:spPr bwMode="auto">
            <a:xfrm flipV="1">
              <a:off x="7019925" y="4221165"/>
              <a:ext cx="1073150" cy="762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Oval 38"/>
            <p:cNvSpPr>
              <a:spLocks noChangeArrowheads="1"/>
            </p:cNvSpPr>
            <p:nvPr/>
          </p:nvSpPr>
          <p:spPr bwMode="auto">
            <a:xfrm>
              <a:off x="7507288" y="4641853"/>
              <a:ext cx="92075" cy="936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9" name="Oval 41"/>
            <p:cNvSpPr>
              <a:spLocks noChangeArrowheads="1"/>
            </p:cNvSpPr>
            <p:nvPr/>
          </p:nvSpPr>
          <p:spPr bwMode="auto">
            <a:xfrm>
              <a:off x="7521575" y="3892552"/>
              <a:ext cx="92075" cy="936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Oval 62"/>
            <p:cNvSpPr>
              <a:spLocks noChangeArrowheads="1"/>
            </p:cNvSpPr>
            <p:nvPr/>
          </p:nvSpPr>
          <p:spPr bwMode="auto">
            <a:xfrm>
              <a:off x="6975475" y="4252915"/>
              <a:ext cx="93663" cy="936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Oval 63"/>
            <p:cNvSpPr>
              <a:spLocks noChangeArrowheads="1"/>
            </p:cNvSpPr>
            <p:nvPr/>
          </p:nvSpPr>
          <p:spPr bwMode="auto">
            <a:xfrm>
              <a:off x="8034338" y="4176715"/>
              <a:ext cx="93663" cy="936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" name="Text Box 64"/>
            <p:cNvSpPr txBox="1">
              <a:spLocks noChangeArrowheads="1"/>
            </p:cNvSpPr>
            <p:nvPr/>
          </p:nvSpPr>
          <p:spPr bwMode="auto">
            <a:xfrm>
              <a:off x="7264400" y="3873502"/>
              <a:ext cx="2857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63" name="Text Box 65"/>
            <p:cNvSpPr txBox="1">
              <a:spLocks noChangeArrowheads="1"/>
            </p:cNvSpPr>
            <p:nvPr/>
          </p:nvSpPr>
          <p:spPr bwMode="auto">
            <a:xfrm>
              <a:off x="7791450" y="3981453"/>
              <a:ext cx="3286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>
                  <a:solidFill>
                    <a:schemeClr val="accent2"/>
                  </a:solidFill>
                </a:rPr>
                <a:t>E’</a:t>
              </a:r>
            </a:p>
          </p:txBody>
        </p:sp>
      </p:grpSp>
      <p:graphicFrame>
        <p:nvGraphicFramePr>
          <p:cNvPr id="64" name="Object 66"/>
          <p:cNvGraphicFramePr>
            <a:graphicFrameLocks noChangeAspect="1"/>
          </p:cNvGraphicFramePr>
          <p:nvPr/>
        </p:nvGraphicFramePr>
        <p:xfrm>
          <a:off x="6042025" y="4957766"/>
          <a:ext cx="2908300" cy="190500"/>
        </p:xfrm>
        <a:graphic>
          <a:graphicData uri="http://schemas.openxmlformats.org/presentationml/2006/ole">
            <p:oleObj spid="_x0000_s28675" name="Equation" r:id="rId5" imgW="2908080" imgH="190440" progId="Equation.DSMT4">
              <p:embed/>
            </p:oleObj>
          </a:graphicData>
        </a:graphic>
      </p:graphicFrame>
      <p:sp>
        <p:nvSpPr>
          <p:cNvPr id="65" name="Text Box 67"/>
          <p:cNvSpPr txBox="1">
            <a:spLocks noChangeArrowheads="1"/>
          </p:cNvSpPr>
          <p:nvPr/>
        </p:nvSpPr>
        <p:spPr bwMode="auto">
          <a:xfrm>
            <a:off x="630238" y="5292725"/>
            <a:ext cx="1293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rgbClr val="FF0000"/>
                </a:solidFill>
              </a:rPr>
              <a:t>Maillage Primal</a:t>
            </a:r>
          </a:p>
        </p:txBody>
      </p:sp>
      <p:grpSp>
        <p:nvGrpSpPr>
          <p:cNvPr id="67" name="Group 69"/>
          <p:cNvGrpSpPr>
            <a:grpSpLocks/>
          </p:cNvGrpSpPr>
          <p:nvPr/>
        </p:nvGrpSpPr>
        <p:grpSpPr bwMode="auto">
          <a:xfrm>
            <a:off x="2846388" y="3203575"/>
            <a:ext cx="2147887" cy="1403350"/>
            <a:chOff x="2240" y="579"/>
            <a:chExt cx="1353" cy="884"/>
          </a:xfrm>
        </p:grpSpPr>
        <p:sp>
          <p:nvSpPr>
            <p:cNvPr id="91" name="Line 70"/>
            <p:cNvSpPr>
              <a:spLocks noChangeShapeType="1"/>
            </p:cNvSpPr>
            <p:nvPr/>
          </p:nvSpPr>
          <p:spPr bwMode="auto">
            <a:xfrm>
              <a:off x="2947" y="967"/>
              <a:ext cx="0" cy="46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92" name="Group 71"/>
            <p:cNvGrpSpPr>
              <a:grpSpLocks/>
            </p:cNvGrpSpPr>
            <p:nvPr/>
          </p:nvGrpSpPr>
          <p:grpSpPr bwMode="auto">
            <a:xfrm>
              <a:off x="2240" y="579"/>
              <a:ext cx="1353" cy="884"/>
              <a:chOff x="2240" y="579"/>
              <a:chExt cx="1353" cy="884"/>
            </a:xfrm>
          </p:grpSpPr>
          <p:sp>
            <p:nvSpPr>
              <p:cNvPr id="93" name="Line 72"/>
              <p:cNvSpPr>
                <a:spLocks noChangeShapeType="1"/>
              </p:cNvSpPr>
              <p:nvPr/>
            </p:nvSpPr>
            <p:spPr bwMode="auto">
              <a:xfrm>
                <a:off x="2269" y="1434"/>
                <a:ext cx="67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Line 73"/>
              <p:cNvSpPr>
                <a:spLocks noChangeShapeType="1"/>
              </p:cNvSpPr>
              <p:nvPr/>
            </p:nvSpPr>
            <p:spPr bwMode="auto">
              <a:xfrm flipV="1">
                <a:off x="2269" y="967"/>
                <a:ext cx="0" cy="46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Line 74"/>
              <p:cNvSpPr>
                <a:spLocks noChangeShapeType="1"/>
              </p:cNvSpPr>
              <p:nvPr/>
            </p:nvSpPr>
            <p:spPr bwMode="auto">
              <a:xfrm>
                <a:off x="2269" y="967"/>
                <a:ext cx="67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Line 75"/>
              <p:cNvSpPr>
                <a:spLocks noChangeShapeType="1"/>
              </p:cNvSpPr>
              <p:nvPr/>
            </p:nvSpPr>
            <p:spPr bwMode="auto">
              <a:xfrm>
                <a:off x="2947" y="1434"/>
                <a:ext cx="62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Line 76"/>
              <p:cNvSpPr>
                <a:spLocks noChangeShapeType="1"/>
              </p:cNvSpPr>
              <p:nvPr/>
            </p:nvSpPr>
            <p:spPr bwMode="auto">
              <a:xfrm flipV="1">
                <a:off x="3570" y="672"/>
                <a:ext cx="0" cy="76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Line 77"/>
              <p:cNvSpPr>
                <a:spLocks noChangeShapeType="1"/>
              </p:cNvSpPr>
              <p:nvPr/>
            </p:nvSpPr>
            <p:spPr bwMode="auto">
              <a:xfrm flipH="1">
                <a:off x="2947" y="672"/>
                <a:ext cx="623" cy="29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Line 78"/>
              <p:cNvSpPr>
                <a:spLocks noChangeShapeType="1"/>
              </p:cNvSpPr>
              <p:nvPr/>
            </p:nvSpPr>
            <p:spPr bwMode="auto">
              <a:xfrm flipH="1" flipV="1">
                <a:off x="2816" y="606"/>
                <a:ext cx="131" cy="3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Line 79"/>
              <p:cNvSpPr>
                <a:spLocks noChangeShapeType="1"/>
              </p:cNvSpPr>
              <p:nvPr/>
            </p:nvSpPr>
            <p:spPr bwMode="auto">
              <a:xfrm flipH="1">
                <a:off x="2269" y="606"/>
                <a:ext cx="547" cy="36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Line 80"/>
              <p:cNvSpPr>
                <a:spLocks noChangeShapeType="1"/>
              </p:cNvSpPr>
              <p:nvPr/>
            </p:nvSpPr>
            <p:spPr bwMode="auto">
              <a:xfrm>
                <a:off x="2816" y="606"/>
                <a:ext cx="754" cy="6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Oval 81"/>
              <p:cNvSpPr>
                <a:spLocks noChangeArrowheads="1"/>
              </p:cNvSpPr>
              <p:nvPr/>
            </p:nvSpPr>
            <p:spPr bwMode="auto">
              <a:xfrm>
                <a:off x="2240" y="1401"/>
                <a:ext cx="59" cy="5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3" name="Oval 82"/>
              <p:cNvSpPr>
                <a:spLocks noChangeArrowheads="1"/>
              </p:cNvSpPr>
              <p:nvPr/>
            </p:nvSpPr>
            <p:spPr bwMode="auto">
              <a:xfrm>
                <a:off x="2911" y="1401"/>
                <a:ext cx="58" cy="5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" name="Oval 83"/>
              <p:cNvSpPr>
                <a:spLocks noChangeArrowheads="1"/>
              </p:cNvSpPr>
              <p:nvPr/>
            </p:nvSpPr>
            <p:spPr bwMode="auto">
              <a:xfrm>
                <a:off x="3534" y="1404"/>
                <a:ext cx="59" cy="5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5" name="Oval 84"/>
              <p:cNvSpPr>
                <a:spLocks noChangeArrowheads="1"/>
              </p:cNvSpPr>
              <p:nvPr/>
            </p:nvSpPr>
            <p:spPr bwMode="auto">
              <a:xfrm>
                <a:off x="3527" y="646"/>
                <a:ext cx="59" cy="5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6" name="Oval 85"/>
              <p:cNvSpPr>
                <a:spLocks noChangeArrowheads="1"/>
              </p:cNvSpPr>
              <p:nvPr/>
            </p:nvSpPr>
            <p:spPr bwMode="auto">
              <a:xfrm>
                <a:off x="2920" y="929"/>
                <a:ext cx="58" cy="5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7" name="Oval 86"/>
              <p:cNvSpPr>
                <a:spLocks noChangeArrowheads="1"/>
              </p:cNvSpPr>
              <p:nvPr/>
            </p:nvSpPr>
            <p:spPr bwMode="auto">
              <a:xfrm>
                <a:off x="2778" y="579"/>
                <a:ext cx="59" cy="5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8" name="Oval 87"/>
              <p:cNvSpPr>
                <a:spLocks noChangeArrowheads="1"/>
              </p:cNvSpPr>
              <p:nvPr/>
            </p:nvSpPr>
            <p:spPr bwMode="auto">
              <a:xfrm>
                <a:off x="2240" y="938"/>
                <a:ext cx="59" cy="5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68" name="Group 88"/>
          <p:cNvGrpSpPr>
            <a:grpSpLocks/>
          </p:cNvGrpSpPr>
          <p:nvPr/>
        </p:nvGrpSpPr>
        <p:grpSpPr bwMode="auto">
          <a:xfrm>
            <a:off x="2840038" y="3230563"/>
            <a:ext cx="2149475" cy="1371600"/>
            <a:chOff x="2236" y="596"/>
            <a:chExt cx="1354" cy="864"/>
          </a:xfrm>
          <a:solidFill>
            <a:srgbClr val="0000FF"/>
          </a:solidFill>
        </p:grpSpPr>
        <p:sp>
          <p:nvSpPr>
            <p:cNvPr id="71" name="Oval 89"/>
            <p:cNvSpPr>
              <a:spLocks noChangeArrowheads="1"/>
            </p:cNvSpPr>
            <p:nvPr/>
          </p:nvSpPr>
          <p:spPr bwMode="auto">
            <a:xfrm>
              <a:off x="2576" y="1156"/>
              <a:ext cx="59" cy="59"/>
            </a:xfrm>
            <a:prstGeom prst="ellips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Oval 90"/>
            <p:cNvSpPr>
              <a:spLocks noChangeArrowheads="1"/>
            </p:cNvSpPr>
            <p:nvPr/>
          </p:nvSpPr>
          <p:spPr bwMode="auto">
            <a:xfrm>
              <a:off x="3243" y="1108"/>
              <a:ext cx="59" cy="59"/>
            </a:xfrm>
            <a:prstGeom prst="ellips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" name="Oval 91"/>
            <p:cNvSpPr>
              <a:spLocks noChangeArrowheads="1"/>
            </p:cNvSpPr>
            <p:nvPr/>
          </p:nvSpPr>
          <p:spPr bwMode="auto">
            <a:xfrm>
              <a:off x="3025" y="729"/>
              <a:ext cx="59" cy="59"/>
            </a:xfrm>
            <a:prstGeom prst="ellips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" name="Oval 92"/>
            <p:cNvSpPr>
              <a:spLocks noChangeArrowheads="1"/>
            </p:cNvSpPr>
            <p:nvPr/>
          </p:nvSpPr>
          <p:spPr bwMode="auto">
            <a:xfrm>
              <a:off x="2669" y="820"/>
              <a:ext cx="59" cy="59"/>
            </a:xfrm>
            <a:prstGeom prst="ellips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" name="Oval 93"/>
            <p:cNvSpPr>
              <a:spLocks noChangeArrowheads="1"/>
            </p:cNvSpPr>
            <p:nvPr/>
          </p:nvSpPr>
          <p:spPr bwMode="auto">
            <a:xfrm>
              <a:off x="2575" y="713"/>
              <a:ext cx="59" cy="59"/>
            </a:xfrm>
            <a:prstGeom prst="ellips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" name="Oval 94"/>
            <p:cNvSpPr>
              <a:spLocks noChangeArrowheads="1"/>
            </p:cNvSpPr>
            <p:nvPr/>
          </p:nvSpPr>
          <p:spPr bwMode="auto">
            <a:xfrm>
              <a:off x="3042" y="596"/>
              <a:ext cx="59" cy="59"/>
            </a:xfrm>
            <a:prstGeom prst="ellips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" name="Oval 95"/>
            <p:cNvSpPr>
              <a:spLocks noChangeArrowheads="1"/>
            </p:cNvSpPr>
            <p:nvPr/>
          </p:nvSpPr>
          <p:spPr bwMode="auto">
            <a:xfrm>
              <a:off x="3531" y="1044"/>
              <a:ext cx="59" cy="59"/>
            </a:xfrm>
            <a:prstGeom prst="ellips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Oval 96"/>
            <p:cNvSpPr>
              <a:spLocks noChangeArrowheads="1"/>
            </p:cNvSpPr>
            <p:nvPr/>
          </p:nvSpPr>
          <p:spPr bwMode="auto">
            <a:xfrm>
              <a:off x="3222" y="1401"/>
              <a:ext cx="59" cy="59"/>
            </a:xfrm>
            <a:prstGeom prst="ellips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" name="Oval 97"/>
            <p:cNvSpPr>
              <a:spLocks noChangeArrowheads="1"/>
            </p:cNvSpPr>
            <p:nvPr/>
          </p:nvSpPr>
          <p:spPr bwMode="auto">
            <a:xfrm>
              <a:off x="2236" y="1145"/>
              <a:ext cx="59" cy="59"/>
            </a:xfrm>
            <a:prstGeom prst="ellips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0" name="Oval 98"/>
            <p:cNvSpPr>
              <a:spLocks noChangeArrowheads="1"/>
            </p:cNvSpPr>
            <p:nvPr/>
          </p:nvSpPr>
          <p:spPr bwMode="auto">
            <a:xfrm>
              <a:off x="2583" y="1401"/>
              <a:ext cx="59" cy="59"/>
            </a:xfrm>
            <a:prstGeom prst="ellipse">
              <a:avLst/>
            </a:pr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" name="Line 99"/>
            <p:cNvSpPr>
              <a:spLocks noChangeShapeType="1"/>
            </p:cNvSpPr>
            <p:nvPr/>
          </p:nvSpPr>
          <p:spPr bwMode="auto">
            <a:xfrm flipV="1">
              <a:off x="2612" y="1192"/>
              <a:ext cx="0" cy="240"/>
            </a:xfrm>
            <a:prstGeom prst="line">
              <a:avLst/>
            </a:prstGeom>
            <a:grp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Line 100"/>
            <p:cNvSpPr>
              <a:spLocks noChangeShapeType="1"/>
            </p:cNvSpPr>
            <p:nvPr/>
          </p:nvSpPr>
          <p:spPr bwMode="auto">
            <a:xfrm flipH="1" flipV="1">
              <a:off x="2268" y="1184"/>
              <a:ext cx="340" cy="4"/>
            </a:xfrm>
            <a:prstGeom prst="line">
              <a:avLst/>
            </a:prstGeom>
            <a:grp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Line 101"/>
            <p:cNvSpPr>
              <a:spLocks noChangeShapeType="1"/>
            </p:cNvSpPr>
            <p:nvPr/>
          </p:nvSpPr>
          <p:spPr bwMode="auto">
            <a:xfrm flipV="1">
              <a:off x="3248" y="1152"/>
              <a:ext cx="16" cy="272"/>
            </a:xfrm>
            <a:prstGeom prst="line">
              <a:avLst/>
            </a:prstGeom>
            <a:grp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102"/>
            <p:cNvSpPr>
              <a:spLocks noChangeShapeType="1"/>
            </p:cNvSpPr>
            <p:nvPr/>
          </p:nvSpPr>
          <p:spPr bwMode="auto">
            <a:xfrm flipH="1">
              <a:off x="3272" y="1076"/>
              <a:ext cx="296" cy="60"/>
            </a:xfrm>
            <a:prstGeom prst="line">
              <a:avLst/>
            </a:prstGeom>
            <a:grp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Line 103"/>
            <p:cNvSpPr>
              <a:spLocks noChangeShapeType="1"/>
            </p:cNvSpPr>
            <p:nvPr/>
          </p:nvSpPr>
          <p:spPr bwMode="auto">
            <a:xfrm>
              <a:off x="2604" y="736"/>
              <a:ext cx="96" cy="112"/>
            </a:xfrm>
            <a:prstGeom prst="line">
              <a:avLst/>
            </a:prstGeom>
            <a:grp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Line 104"/>
            <p:cNvSpPr>
              <a:spLocks noChangeShapeType="1"/>
            </p:cNvSpPr>
            <p:nvPr/>
          </p:nvSpPr>
          <p:spPr bwMode="auto">
            <a:xfrm flipH="1">
              <a:off x="2608" y="848"/>
              <a:ext cx="100" cy="340"/>
            </a:xfrm>
            <a:prstGeom prst="line">
              <a:avLst/>
            </a:prstGeom>
            <a:grp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Line 105"/>
            <p:cNvSpPr>
              <a:spLocks noChangeShapeType="1"/>
            </p:cNvSpPr>
            <p:nvPr/>
          </p:nvSpPr>
          <p:spPr bwMode="auto">
            <a:xfrm flipV="1">
              <a:off x="2604" y="1136"/>
              <a:ext cx="676" cy="48"/>
            </a:xfrm>
            <a:prstGeom prst="line">
              <a:avLst/>
            </a:prstGeom>
            <a:grp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Line 106"/>
            <p:cNvSpPr>
              <a:spLocks noChangeShapeType="1"/>
            </p:cNvSpPr>
            <p:nvPr/>
          </p:nvSpPr>
          <p:spPr bwMode="auto">
            <a:xfrm flipH="1" flipV="1">
              <a:off x="3060" y="756"/>
              <a:ext cx="220" cy="372"/>
            </a:xfrm>
            <a:prstGeom prst="line">
              <a:avLst/>
            </a:prstGeom>
            <a:grp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Line 107"/>
            <p:cNvSpPr>
              <a:spLocks noChangeShapeType="1"/>
            </p:cNvSpPr>
            <p:nvPr/>
          </p:nvSpPr>
          <p:spPr bwMode="auto">
            <a:xfrm flipH="1">
              <a:off x="2704" y="756"/>
              <a:ext cx="364" cy="84"/>
            </a:xfrm>
            <a:prstGeom prst="line">
              <a:avLst/>
            </a:prstGeom>
            <a:grp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Line 108"/>
            <p:cNvSpPr>
              <a:spLocks noChangeShapeType="1"/>
            </p:cNvSpPr>
            <p:nvPr/>
          </p:nvSpPr>
          <p:spPr bwMode="auto">
            <a:xfrm flipH="1">
              <a:off x="3052" y="620"/>
              <a:ext cx="32" cy="140"/>
            </a:xfrm>
            <a:prstGeom prst="line">
              <a:avLst/>
            </a:prstGeom>
            <a:grp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aphicFrame>
        <p:nvGraphicFramePr>
          <p:cNvPr id="69" name="Object 109"/>
          <p:cNvGraphicFramePr>
            <a:graphicFrameLocks noChangeAspect="1"/>
          </p:cNvGraphicFramePr>
          <p:nvPr/>
        </p:nvGraphicFramePr>
        <p:xfrm>
          <a:off x="3113088" y="4779963"/>
          <a:ext cx="1828800" cy="431800"/>
        </p:xfrm>
        <a:graphic>
          <a:graphicData uri="http://schemas.openxmlformats.org/presentationml/2006/ole">
            <p:oleObj spid="_x0000_s28676" name="Equation" r:id="rId6" imgW="1828800" imgH="431640" progId="Equation.DSMT4">
              <p:embed/>
            </p:oleObj>
          </a:graphicData>
        </a:graphic>
      </p:graphicFrame>
      <p:sp>
        <p:nvSpPr>
          <p:cNvPr id="70" name="Text Box 110"/>
          <p:cNvSpPr txBox="1">
            <a:spLocks noChangeArrowheads="1"/>
          </p:cNvSpPr>
          <p:nvPr/>
        </p:nvSpPr>
        <p:spPr bwMode="auto">
          <a:xfrm>
            <a:off x="3452813" y="5276850"/>
            <a:ext cx="10646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FF"/>
                </a:solidFill>
              </a:rPr>
              <a:t>Maillage Dual</a:t>
            </a:r>
          </a:p>
        </p:txBody>
      </p:sp>
      <p:sp>
        <p:nvSpPr>
          <p:cNvPr id="109" name="Text Box 111"/>
          <p:cNvSpPr txBox="1">
            <a:spLocks noChangeArrowheads="1"/>
          </p:cNvSpPr>
          <p:nvPr/>
        </p:nvSpPr>
        <p:spPr bwMode="auto">
          <a:xfrm>
            <a:off x="1126617" y="2230311"/>
            <a:ext cx="292893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dirty="0"/>
              <a:t>Les schémas DDFV peuvent être considérés comme une généralisation des  schémas MAC</a:t>
            </a:r>
          </a:p>
        </p:txBody>
      </p:sp>
      <p:pic>
        <p:nvPicPr>
          <p:cNvPr id="111" name="Picture 9" descr="logo-imath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9328" y="1"/>
            <a:ext cx="804672" cy="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7" descr="CM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96"/>
          <a:stretch>
            <a:fillRect/>
          </a:stretch>
        </p:blipFill>
        <p:spPr bwMode="auto">
          <a:xfrm>
            <a:off x="0" y="0"/>
            <a:ext cx="1025525" cy="720725"/>
          </a:xfrm>
          <a:prstGeom prst="rect">
            <a:avLst/>
          </a:prstGeom>
          <a:noFill/>
        </p:spPr>
      </p:pic>
      <p:grpSp>
        <p:nvGrpSpPr>
          <p:cNvPr id="117" name="Group 21"/>
          <p:cNvGrpSpPr>
            <a:grpSpLocks/>
          </p:cNvGrpSpPr>
          <p:nvPr/>
        </p:nvGrpSpPr>
        <p:grpSpPr bwMode="auto">
          <a:xfrm>
            <a:off x="3431096" y="928053"/>
            <a:ext cx="2159000" cy="1079500"/>
            <a:chOff x="3312" y="2576"/>
            <a:chExt cx="1360" cy="680"/>
          </a:xfrm>
        </p:grpSpPr>
        <p:sp>
          <p:nvSpPr>
            <p:cNvPr id="118" name="Rectangle 22"/>
            <p:cNvSpPr>
              <a:spLocks noChangeArrowheads="1"/>
            </p:cNvSpPr>
            <p:nvPr/>
          </p:nvSpPr>
          <p:spPr bwMode="auto">
            <a:xfrm>
              <a:off x="3993" y="2576"/>
              <a:ext cx="227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9" name="Rectangle 23"/>
            <p:cNvSpPr>
              <a:spLocks noChangeArrowheads="1"/>
            </p:cNvSpPr>
            <p:nvPr/>
          </p:nvSpPr>
          <p:spPr bwMode="auto">
            <a:xfrm>
              <a:off x="3312" y="2576"/>
              <a:ext cx="680" cy="6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0" name="Rectangle 24"/>
            <p:cNvSpPr>
              <a:spLocks noChangeArrowheads="1"/>
            </p:cNvSpPr>
            <p:nvPr/>
          </p:nvSpPr>
          <p:spPr bwMode="auto">
            <a:xfrm>
              <a:off x="3993" y="2805"/>
              <a:ext cx="227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1" name="Rectangle 25"/>
            <p:cNvSpPr>
              <a:spLocks noChangeArrowheads="1"/>
            </p:cNvSpPr>
            <p:nvPr/>
          </p:nvSpPr>
          <p:spPr bwMode="auto">
            <a:xfrm>
              <a:off x="3993" y="3029"/>
              <a:ext cx="227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2" name="Rectangle 26"/>
            <p:cNvSpPr>
              <a:spLocks noChangeArrowheads="1"/>
            </p:cNvSpPr>
            <p:nvPr/>
          </p:nvSpPr>
          <p:spPr bwMode="auto">
            <a:xfrm>
              <a:off x="4219" y="2576"/>
              <a:ext cx="227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" name="Rectangle 27"/>
            <p:cNvSpPr>
              <a:spLocks noChangeArrowheads="1"/>
            </p:cNvSpPr>
            <p:nvPr/>
          </p:nvSpPr>
          <p:spPr bwMode="auto">
            <a:xfrm>
              <a:off x="4219" y="2805"/>
              <a:ext cx="227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" name="Rectangle 28"/>
            <p:cNvSpPr>
              <a:spLocks noChangeArrowheads="1"/>
            </p:cNvSpPr>
            <p:nvPr/>
          </p:nvSpPr>
          <p:spPr bwMode="auto">
            <a:xfrm>
              <a:off x="4219" y="3029"/>
              <a:ext cx="227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5" name="Rectangle 29"/>
            <p:cNvSpPr>
              <a:spLocks noChangeArrowheads="1"/>
            </p:cNvSpPr>
            <p:nvPr/>
          </p:nvSpPr>
          <p:spPr bwMode="auto">
            <a:xfrm>
              <a:off x="4445" y="2576"/>
              <a:ext cx="227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6" name="Rectangle 30"/>
            <p:cNvSpPr>
              <a:spLocks noChangeArrowheads="1"/>
            </p:cNvSpPr>
            <p:nvPr/>
          </p:nvSpPr>
          <p:spPr bwMode="auto">
            <a:xfrm>
              <a:off x="4445" y="2805"/>
              <a:ext cx="227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7" name="Rectangle 31"/>
            <p:cNvSpPr>
              <a:spLocks noChangeArrowheads="1"/>
            </p:cNvSpPr>
            <p:nvPr/>
          </p:nvSpPr>
          <p:spPr bwMode="auto">
            <a:xfrm>
              <a:off x="4445" y="3029"/>
              <a:ext cx="227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" name="Line 32"/>
            <p:cNvSpPr>
              <a:spLocks noChangeShapeType="1"/>
            </p:cNvSpPr>
            <p:nvPr/>
          </p:nvSpPr>
          <p:spPr bwMode="auto">
            <a:xfrm flipV="1">
              <a:off x="3636" y="2687"/>
              <a:ext cx="458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oval" w="lg" len="lg"/>
              <a:tailEnd type="oval" w="lg" len="lg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9" name="ZoneTexte 128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23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39875" y="141288"/>
            <a:ext cx="5009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Exemple introduction des DDFV 3D dans CM2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9" descr="logo-imat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9328" y="1"/>
            <a:ext cx="804672" cy="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M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96"/>
          <a:stretch>
            <a:fillRect/>
          </a:stretch>
        </p:blipFill>
        <p:spPr bwMode="auto">
          <a:xfrm>
            <a:off x="0" y="0"/>
            <a:ext cx="1025525" cy="720725"/>
          </a:xfrm>
          <a:prstGeom prst="rect">
            <a:avLst/>
          </a:prstGeom>
          <a:noFill/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032500" y="647192"/>
            <a:ext cx="3111500" cy="2682875"/>
            <a:chOff x="1424" y="2336"/>
            <a:chExt cx="1960" cy="169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4" y="2336"/>
              <a:ext cx="1960" cy="1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834" y="3776"/>
              <a:ext cx="105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000">
                  <a:solidFill>
                    <a:srgbClr val="008000"/>
                  </a:solidFill>
                </a:rPr>
                <a:t>Diamon Cell</a:t>
              </a:r>
            </a:p>
            <a:p>
              <a:pPr algn="ctr"/>
              <a:r>
                <a:rPr lang="fr-FR" sz="1000">
                  <a:solidFill>
                    <a:srgbClr val="008000"/>
                  </a:solidFill>
                </a:rPr>
                <a:t>LATP: Boyer, Hubert, Krell</a:t>
              </a:r>
            </a:p>
          </p:txBody>
        </p:sp>
      </p:grpSp>
      <p:graphicFrame>
        <p:nvGraphicFramePr>
          <p:cNvPr id="26" name="Object 29"/>
          <p:cNvGraphicFramePr>
            <a:graphicFrameLocks noChangeAspect="1"/>
          </p:cNvGraphicFramePr>
          <p:nvPr/>
        </p:nvGraphicFramePr>
        <p:xfrm>
          <a:off x="239713" y="3833813"/>
          <a:ext cx="6294437" cy="990600"/>
        </p:xfrm>
        <a:graphic>
          <a:graphicData uri="http://schemas.openxmlformats.org/presentationml/2006/ole">
            <p:oleObj spid="_x0000_s29698" name="Equation" r:id="rId7" imgW="6337080" imgH="990360" progId="Equation.DSMT4">
              <p:embed/>
            </p:oleObj>
          </a:graphicData>
        </a:graphic>
      </p:graphicFrame>
      <p:graphicFrame>
        <p:nvGraphicFramePr>
          <p:cNvPr id="27" name="Object 25"/>
          <p:cNvGraphicFramePr>
            <a:graphicFrameLocks noChangeAspect="1"/>
          </p:cNvGraphicFramePr>
          <p:nvPr/>
        </p:nvGraphicFramePr>
        <p:xfrm>
          <a:off x="196850" y="5070475"/>
          <a:ext cx="8729663" cy="863600"/>
        </p:xfrm>
        <a:graphic>
          <a:graphicData uri="http://schemas.openxmlformats.org/presentationml/2006/ole">
            <p:oleObj spid="_x0000_s29699" name="Equation" r:id="rId8" imgW="8788320" imgH="863280" progId="Equation.DSMT4">
              <p:embed/>
            </p:oleObj>
          </a:graphicData>
        </a:graphic>
      </p:graphicFrame>
      <p:grpSp>
        <p:nvGrpSpPr>
          <p:cNvPr id="58" name="Groupe 57"/>
          <p:cNvGrpSpPr/>
          <p:nvPr/>
        </p:nvGrpSpPr>
        <p:grpSpPr>
          <a:xfrm>
            <a:off x="219074" y="673988"/>
            <a:ext cx="3524250" cy="2739137"/>
            <a:chOff x="850010" y="673988"/>
            <a:chExt cx="3524250" cy="2739137"/>
          </a:xfrm>
        </p:grpSpPr>
        <p:cxnSp>
          <p:nvCxnSpPr>
            <p:cNvPr id="54" name="Connecteur droit 53"/>
            <p:cNvCxnSpPr/>
            <p:nvPr/>
          </p:nvCxnSpPr>
          <p:spPr>
            <a:xfrm rot="10800000">
              <a:off x="1661160" y="1597152"/>
              <a:ext cx="862584" cy="313944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rot="5400000" flipH="1" flipV="1">
              <a:off x="2119884" y="1312164"/>
              <a:ext cx="993648" cy="131064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1069848" y="1819656"/>
              <a:ext cx="1472184" cy="91440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870899" y="781685"/>
              <a:ext cx="293687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 dirty="0"/>
                <a:t>A</a:t>
              </a:r>
            </a:p>
          </p:txBody>
        </p: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1234123" y="1191133"/>
              <a:ext cx="293687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 dirty="0"/>
                <a:t>B</a:t>
              </a: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1759649" y="836295"/>
              <a:ext cx="2857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 dirty="0"/>
                <a:t>E</a:t>
              </a:r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2750757" y="1527429"/>
              <a:ext cx="27781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 dirty="0"/>
                <a:t>F</a:t>
              </a:r>
            </a:p>
          </p:txBody>
        </p:sp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971995" y="1991487"/>
              <a:ext cx="293687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 dirty="0"/>
                <a:t>K</a:t>
              </a:r>
            </a:p>
          </p:txBody>
        </p:sp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4067493" y="2171573"/>
              <a:ext cx="27781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 dirty="0"/>
                <a:t>L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1006475" y="3138488"/>
              <a:ext cx="227171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 dirty="0"/>
                <a:t>« Cellule Diamant» dans CM2</a:t>
              </a:r>
            </a:p>
          </p:txBody>
        </p:sp>
        <p:sp>
          <p:nvSpPr>
            <p:cNvPr id="30" name="Rectangle 29"/>
            <p:cNvSpPr/>
            <p:nvPr/>
          </p:nvSpPr>
          <p:spPr>
            <a:xfrm rot="17834378">
              <a:off x="1735835" y="1110614"/>
              <a:ext cx="1590675" cy="157162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scene3d>
              <a:camera prst="orthographicFront">
                <a:rot lat="20999999" lon="2400000" rev="194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35"/>
            <p:cNvCxnSpPr/>
            <p:nvPr/>
          </p:nvCxnSpPr>
          <p:spPr>
            <a:xfrm flipV="1">
              <a:off x="1636776" y="859536"/>
              <a:ext cx="1005840" cy="722376"/>
            </a:xfrm>
            <a:prstGeom prst="line">
              <a:avLst/>
            </a:prstGeom>
            <a:ln w="635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10800000">
              <a:off x="2560320" y="1901952"/>
              <a:ext cx="1627632" cy="54864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rot="10800000">
              <a:off x="2679192" y="850392"/>
              <a:ext cx="1517904" cy="1115568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10800000">
              <a:off x="1664208" y="1563624"/>
              <a:ext cx="2532888" cy="402336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10800000" flipV="1">
              <a:off x="1014984" y="841248"/>
              <a:ext cx="1664208" cy="987552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10800000" flipV="1">
              <a:off x="1024128" y="1563624"/>
              <a:ext cx="630936" cy="274320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Ellipse 27"/>
            <p:cNvSpPr/>
            <p:nvPr/>
          </p:nvSpPr>
          <p:spPr>
            <a:xfrm>
              <a:off x="850010" y="1615439"/>
              <a:ext cx="371475" cy="371475"/>
            </a:xfrm>
            <a:prstGeom prst="ellipse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165100" dist="25400" dir="27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4002785" y="1777364"/>
              <a:ext cx="371475" cy="371475"/>
            </a:xfrm>
            <a:prstGeom prst="ellipse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165100" dist="25400" dir="27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2353817" y="1728596"/>
              <a:ext cx="371475" cy="371475"/>
            </a:xfrm>
            <a:prstGeom prst="ellipse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noFill/>
            </a:ln>
            <a:effectLst>
              <a:innerShdw blurRad="165100" dist="25400" dir="27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2469641" y="673988"/>
              <a:ext cx="371475" cy="371475"/>
            </a:xfrm>
            <a:prstGeom prst="ellipse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noFill/>
            </a:ln>
            <a:effectLst>
              <a:innerShdw blurRad="165100" dist="25400" dir="27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1469897" y="1393316"/>
              <a:ext cx="371475" cy="371475"/>
            </a:xfrm>
            <a:prstGeom prst="ellipse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noFill/>
            </a:ln>
            <a:effectLst>
              <a:innerShdw blurRad="165100" dist="25400" dir="27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>
              <a:off x="2015489" y="987932"/>
              <a:ext cx="371475" cy="371475"/>
            </a:xfrm>
            <a:prstGeom prst="ellipse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0"/>
              <a:tileRect/>
            </a:gradFill>
            <a:ln>
              <a:noFill/>
            </a:ln>
            <a:effectLst>
              <a:innerShdw blurRad="165100" dist="25400" dir="27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9" name="Rectangle à coins arrondis 58"/>
          <p:cNvSpPr/>
          <p:nvPr/>
        </p:nvSpPr>
        <p:spPr>
          <a:xfrm>
            <a:off x="3621786" y="2506599"/>
            <a:ext cx="2010918" cy="1178433"/>
          </a:xfrm>
          <a:prstGeom prst="wedgeRoundRectCallout">
            <a:avLst>
              <a:gd name="adj1" fmla="val -96877"/>
              <a:gd name="adj2" fmla="val -46845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rgbClr val="0000FF"/>
                </a:solidFill>
              </a:rPr>
              <a:t>Introduction des objets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Point </a:t>
            </a:r>
            <a:r>
              <a:rPr lang="fr-FR" sz="1400" dirty="0" err="1" smtClean="0">
                <a:solidFill>
                  <a:srgbClr val="0000FF"/>
                </a:solidFill>
              </a:rPr>
              <a:t>ddfv</a:t>
            </a:r>
            <a:endParaRPr lang="fr-FR" sz="1400" dirty="0" smtClean="0">
              <a:solidFill>
                <a:srgbClr val="0000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Arête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solidFill>
                  <a:srgbClr val="0000FF"/>
                </a:solidFill>
              </a:rPr>
              <a:t> Diamant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24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freddy\RECHERCHE\WEB\web-docs\Images\porquerolles_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1912"/>
            <a:ext cx="9144000" cy="662608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39875" y="141288"/>
            <a:ext cx="33484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Merci de votre attention ……..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9" descr="logo-imat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39328" y="1"/>
            <a:ext cx="804672" cy="5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M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96"/>
          <a:stretch>
            <a:fillRect/>
          </a:stretch>
        </p:blipFill>
        <p:spPr bwMode="auto">
          <a:xfrm>
            <a:off x="0" y="0"/>
            <a:ext cx="1025525" cy="720725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12505" y="1499299"/>
            <a:ext cx="4267865" cy="91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fr-FR" sz="1600" b="1" dirty="0" smtClean="0">
                <a:solidFill>
                  <a:schemeClr val="bg1"/>
                </a:solidFill>
              </a:rPr>
              <a:t>Développements en </a:t>
            </a:r>
            <a:r>
              <a:rPr lang="fr-FR" sz="1600" b="1" dirty="0" smtClean="0">
                <a:solidFill>
                  <a:schemeClr val="bg1"/>
                </a:solidFill>
              </a:rPr>
              <a:t>cours</a:t>
            </a:r>
            <a:endParaRPr lang="fr-FR" sz="16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 smtClean="0">
                <a:solidFill>
                  <a:schemeClr val="bg1"/>
                </a:solidFill>
              </a:rPr>
              <a:t>Solveur </a:t>
            </a:r>
            <a:r>
              <a:rPr lang="fr-FR" sz="1600" dirty="0">
                <a:solidFill>
                  <a:schemeClr val="bg1"/>
                </a:solidFill>
              </a:rPr>
              <a:t>de Stokes &amp; Navier-Stokes par DDFV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 smtClean="0">
                <a:solidFill>
                  <a:schemeClr val="bg1"/>
                </a:solidFill>
              </a:rPr>
              <a:t>AMR </a:t>
            </a:r>
            <a:r>
              <a:rPr lang="fr-FR" sz="1600" dirty="0" smtClean="0">
                <a:solidFill>
                  <a:schemeClr val="bg1"/>
                </a:solidFill>
              </a:rPr>
              <a:t>par </a:t>
            </a:r>
            <a:r>
              <a:rPr lang="fr-FR" sz="1600" dirty="0" smtClean="0">
                <a:solidFill>
                  <a:schemeClr val="bg1"/>
                </a:solidFill>
              </a:rPr>
              <a:t>bloc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8794" y="4887711"/>
            <a:ext cx="3769435" cy="89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fr-FR" sz="1600" b="1" dirty="0" smtClean="0">
                <a:solidFill>
                  <a:schemeClr val="bg1"/>
                </a:solidFill>
              </a:rPr>
              <a:t>Développements à venir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 smtClean="0">
                <a:solidFill>
                  <a:schemeClr val="bg1"/>
                </a:solidFill>
              </a:rPr>
              <a:t>Méthode </a:t>
            </a:r>
            <a:r>
              <a:rPr lang="fr-FR" sz="1600" dirty="0">
                <a:solidFill>
                  <a:schemeClr val="bg1"/>
                </a:solidFill>
              </a:rPr>
              <a:t>des domaines </a:t>
            </a:r>
            <a:r>
              <a:rPr lang="fr-FR" sz="1600" dirty="0" smtClean="0">
                <a:solidFill>
                  <a:schemeClr val="bg1"/>
                </a:solidFill>
              </a:rPr>
              <a:t>fictifs, érosion</a:t>
            </a:r>
            <a:endParaRPr lang="fr-FR" sz="16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600" dirty="0" smtClean="0">
                <a:solidFill>
                  <a:schemeClr val="bg1"/>
                </a:solidFill>
              </a:rPr>
              <a:t>R</a:t>
            </a:r>
            <a:r>
              <a:rPr lang="fr-FR" sz="1600" dirty="0" smtClean="0">
                <a:solidFill>
                  <a:schemeClr val="bg1"/>
                </a:solidFill>
              </a:rPr>
              <a:t>affinement </a:t>
            </a:r>
            <a:r>
              <a:rPr lang="fr-FR" sz="1600" dirty="0">
                <a:solidFill>
                  <a:schemeClr val="bg1"/>
                </a:solidFill>
              </a:rPr>
              <a:t>par </a:t>
            </a:r>
            <a:r>
              <a:rPr lang="fr-FR" sz="1600" dirty="0" err="1">
                <a:solidFill>
                  <a:schemeClr val="bg1"/>
                </a:solidFill>
              </a:rPr>
              <a:t>Octree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6611779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Carpeinter</a:t>
            </a:r>
            <a:r>
              <a:rPr lang="fr-FR" sz="1000" dirty="0" smtClean="0">
                <a:solidFill>
                  <a:schemeClr val="bg1"/>
                </a:solidFill>
              </a:rPr>
              <a:t> 26-27 Mai 2011 – </a:t>
            </a:r>
            <a:fld id="{93E9760E-899D-486C-A201-13F18FA6D266}" type="slidenum">
              <a:rPr lang="fr-FR" sz="1000" smtClean="0">
                <a:solidFill>
                  <a:schemeClr val="bg1"/>
                </a:solidFill>
              </a:rPr>
              <a:pPr/>
              <a:t>25</a:t>
            </a:fld>
            <a:r>
              <a:rPr lang="fr-FR" sz="1000" dirty="0" smtClean="0">
                <a:solidFill>
                  <a:schemeClr val="bg1"/>
                </a:solidFill>
              </a:rPr>
              <a:t>/25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e 89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91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4" name="Picture 9" descr="logo-imath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5" name="Picture 17" descr="Cemagef-FRQ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2" name="Picture 16" descr="digue02"/>
            <p:cNvPicPr>
              <a:picLocks noChangeAspect="1" noChangeArrowheads="1"/>
            </p:cNvPicPr>
            <p:nvPr/>
          </p:nvPicPr>
          <p:blipFill>
            <a:blip r:embed="rId6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6" name="Text Box 206"/>
          <p:cNvSpPr txBox="1">
            <a:spLocks noChangeArrowheads="1"/>
          </p:cNvSpPr>
          <p:nvPr/>
        </p:nvSpPr>
        <p:spPr bwMode="auto">
          <a:xfrm>
            <a:off x="1539875" y="141288"/>
            <a:ext cx="1735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</a:rPr>
              <a:t>Modélisation</a:t>
            </a:r>
          </a:p>
        </p:txBody>
      </p:sp>
      <p:grpSp>
        <p:nvGrpSpPr>
          <p:cNvPr id="2" name="Group 268"/>
          <p:cNvGrpSpPr>
            <a:grpSpLocks/>
          </p:cNvGrpSpPr>
          <p:nvPr/>
        </p:nvGrpSpPr>
        <p:grpSpPr bwMode="auto">
          <a:xfrm>
            <a:off x="2328863" y="733425"/>
            <a:ext cx="5281612" cy="2312988"/>
            <a:chOff x="331" y="472"/>
            <a:chExt cx="4559" cy="1997"/>
          </a:xfrm>
        </p:grpSpPr>
        <p:grpSp>
          <p:nvGrpSpPr>
            <p:cNvPr id="3" name="Group 171"/>
            <p:cNvGrpSpPr>
              <a:grpSpLocks/>
            </p:cNvGrpSpPr>
            <p:nvPr/>
          </p:nvGrpSpPr>
          <p:grpSpPr bwMode="auto">
            <a:xfrm>
              <a:off x="331" y="472"/>
              <a:ext cx="2946" cy="1554"/>
              <a:chOff x="351" y="869"/>
              <a:chExt cx="2946" cy="1554"/>
            </a:xfrm>
          </p:grpSpPr>
          <p:pic>
            <p:nvPicPr>
              <p:cNvPr id="8274" name="Picture 16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51" y="869"/>
                <a:ext cx="2946" cy="1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75" name="Text Box 161"/>
              <p:cNvSpPr txBox="1">
                <a:spLocks noChangeArrowheads="1"/>
              </p:cNvSpPr>
              <p:nvPr/>
            </p:nvSpPr>
            <p:spPr bwMode="auto">
              <a:xfrm>
                <a:off x="511" y="1124"/>
                <a:ext cx="320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/>
                  <a:t>Air</a:t>
                </a:r>
              </a:p>
            </p:txBody>
          </p:sp>
          <p:sp>
            <p:nvSpPr>
              <p:cNvPr id="8276" name="Text Box 162"/>
              <p:cNvSpPr txBox="1">
                <a:spLocks noChangeArrowheads="1"/>
              </p:cNvSpPr>
              <p:nvPr/>
            </p:nvSpPr>
            <p:spPr bwMode="auto">
              <a:xfrm>
                <a:off x="496" y="1540"/>
                <a:ext cx="392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/>
                  <a:t>Eau</a:t>
                </a:r>
              </a:p>
            </p:txBody>
          </p:sp>
          <p:sp>
            <p:nvSpPr>
              <p:cNvPr id="8277" name="Text Box 164"/>
              <p:cNvSpPr txBox="1">
                <a:spLocks noChangeArrowheads="1"/>
              </p:cNvSpPr>
              <p:nvPr/>
            </p:nvSpPr>
            <p:spPr bwMode="auto">
              <a:xfrm>
                <a:off x="550" y="2041"/>
                <a:ext cx="348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>
                    <a:solidFill>
                      <a:schemeClr val="bg1"/>
                    </a:solidFill>
                  </a:rPr>
                  <a:t>Sol</a:t>
                </a:r>
              </a:p>
            </p:txBody>
          </p:sp>
          <p:sp>
            <p:nvSpPr>
              <p:cNvPr id="8278" name="Line 165"/>
              <p:cNvSpPr>
                <a:spLocks noChangeShapeType="1"/>
              </p:cNvSpPr>
              <p:nvPr/>
            </p:nvSpPr>
            <p:spPr bwMode="auto">
              <a:xfrm>
                <a:off x="836" y="1487"/>
                <a:ext cx="405" cy="0"/>
              </a:xfrm>
              <a:prstGeom prst="line">
                <a:avLst/>
              </a:prstGeom>
              <a:noFill/>
              <a:ln w="88900">
                <a:solidFill>
                  <a:srgbClr val="0000FF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79" name="Line 166"/>
              <p:cNvSpPr>
                <a:spLocks noChangeShapeType="1"/>
              </p:cNvSpPr>
              <p:nvPr/>
            </p:nvSpPr>
            <p:spPr bwMode="auto">
              <a:xfrm>
                <a:off x="828" y="1706"/>
                <a:ext cx="405" cy="0"/>
              </a:xfrm>
              <a:prstGeom prst="line">
                <a:avLst/>
              </a:prstGeom>
              <a:noFill/>
              <a:ln w="88900">
                <a:solidFill>
                  <a:srgbClr val="0000FF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80" name="Arc 169"/>
              <p:cNvSpPr>
                <a:spLocks/>
              </p:cNvSpPr>
              <p:nvPr/>
            </p:nvSpPr>
            <p:spPr bwMode="auto">
              <a:xfrm flipH="1">
                <a:off x="1816" y="1831"/>
                <a:ext cx="399" cy="186"/>
              </a:xfrm>
              <a:custGeom>
                <a:avLst/>
                <a:gdLst>
                  <a:gd name="T0" fmla="*/ 0 w 21600"/>
                  <a:gd name="T1" fmla="*/ 0 h 21600"/>
                  <a:gd name="T2" fmla="*/ 7 w 21600"/>
                  <a:gd name="T3" fmla="*/ 2 h 21600"/>
                  <a:gd name="T4" fmla="*/ 0 w 21600"/>
                  <a:gd name="T5" fmla="*/ 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 type="stealth" w="med" len="med"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81" name="Arc 170"/>
              <p:cNvSpPr>
                <a:spLocks/>
              </p:cNvSpPr>
              <p:nvPr/>
            </p:nvSpPr>
            <p:spPr bwMode="auto">
              <a:xfrm flipH="1" flipV="1">
                <a:off x="1095" y="1872"/>
                <a:ext cx="399" cy="186"/>
              </a:xfrm>
              <a:custGeom>
                <a:avLst/>
                <a:gdLst>
                  <a:gd name="T0" fmla="*/ 0 w 21600"/>
                  <a:gd name="T1" fmla="*/ 0 h 21600"/>
                  <a:gd name="T2" fmla="*/ 7 w 21600"/>
                  <a:gd name="T3" fmla="*/ 2 h 21600"/>
                  <a:gd name="T4" fmla="*/ 0 w 21600"/>
                  <a:gd name="T5" fmla="*/ 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 type="stealth" w="med" len="med"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" name="Group 214"/>
            <p:cNvGrpSpPr>
              <a:grpSpLocks/>
            </p:cNvGrpSpPr>
            <p:nvPr/>
          </p:nvGrpSpPr>
          <p:grpSpPr bwMode="auto">
            <a:xfrm>
              <a:off x="2990" y="562"/>
              <a:ext cx="1900" cy="1907"/>
              <a:chOff x="2990" y="562"/>
              <a:chExt cx="1900" cy="1907"/>
            </a:xfrm>
          </p:grpSpPr>
          <p:sp>
            <p:nvSpPr>
              <p:cNvPr id="8250" name="Oval 172"/>
              <p:cNvSpPr>
                <a:spLocks noChangeArrowheads="1"/>
              </p:cNvSpPr>
              <p:nvPr/>
            </p:nvSpPr>
            <p:spPr bwMode="auto">
              <a:xfrm>
                <a:off x="3004" y="1708"/>
                <a:ext cx="158" cy="158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cxnSp>
            <p:nvCxnSpPr>
              <p:cNvPr id="8251" name="AutoShape 174"/>
              <p:cNvCxnSpPr>
                <a:cxnSpLocks noChangeShapeType="1"/>
                <a:stCxn id="8250" idx="6"/>
                <a:endCxn id="8260" idx="2"/>
              </p:cNvCxnSpPr>
              <p:nvPr/>
            </p:nvCxnSpPr>
            <p:spPr bwMode="auto">
              <a:xfrm>
                <a:off x="3170" y="1787"/>
                <a:ext cx="945" cy="295"/>
              </a:xfrm>
              <a:prstGeom prst="curvedConnector3">
                <a:avLst>
                  <a:gd name="adj1" fmla="val 49523"/>
                </a:avLst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</p:cxnSp>
          <p:grpSp>
            <p:nvGrpSpPr>
              <p:cNvPr id="5" name="Group 188"/>
              <p:cNvGrpSpPr>
                <a:grpSpLocks/>
              </p:cNvGrpSpPr>
              <p:nvPr/>
            </p:nvGrpSpPr>
            <p:grpSpPr bwMode="auto">
              <a:xfrm>
                <a:off x="4115" y="1694"/>
                <a:ext cx="775" cy="775"/>
                <a:chOff x="4135" y="2091"/>
                <a:chExt cx="775" cy="775"/>
              </a:xfrm>
            </p:grpSpPr>
            <p:sp>
              <p:nvSpPr>
                <p:cNvPr id="8260" name="Oval 173"/>
                <p:cNvSpPr>
                  <a:spLocks noChangeArrowheads="1"/>
                </p:cNvSpPr>
                <p:nvPr/>
              </p:nvSpPr>
              <p:spPr bwMode="auto">
                <a:xfrm>
                  <a:off x="4135" y="2091"/>
                  <a:ext cx="775" cy="775"/>
                </a:xfrm>
                <a:prstGeom prst="ellipse">
                  <a:avLst/>
                </a:prstGeom>
                <a:solidFill>
                  <a:srgbClr val="00FFFF">
                    <a:alpha val="41176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61" name="AutoShape 175"/>
                <p:cNvSpPr>
                  <a:spLocks noChangeArrowheads="1"/>
                </p:cNvSpPr>
                <p:nvPr/>
              </p:nvSpPr>
              <p:spPr bwMode="auto">
                <a:xfrm>
                  <a:off x="4175" y="2523"/>
                  <a:ext cx="165" cy="10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62" name="AutoShape 176"/>
                <p:cNvSpPr>
                  <a:spLocks noChangeArrowheads="1"/>
                </p:cNvSpPr>
                <p:nvPr/>
              </p:nvSpPr>
              <p:spPr bwMode="auto">
                <a:xfrm>
                  <a:off x="4560" y="2201"/>
                  <a:ext cx="206" cy="2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63" name="AutoShape 177"/>
                <p:cNvSpPr>
                  <a:spLocks noChangeArrowheads="1"/>
                </p:cNvSpPr>
                <p:nvPr/>
              </p:nvSpPr>
              <p:spPr bwMode="auto">
                <a:xfrm>
                  <a:off x="4327" y="2112"/>
                  <a:ext cx="233" cy="274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64" name="AutoShape 178"/>
                <p:cNvSpPr>
                  <a:spLocks noChangeArrowheads="1"/>
                </p:cNvSpPr>
                <p:nvPr/>
              </p:nvSpPr>
              <p:spPr bwMode="auto">
                <a:xfrm>
                  <a:off x="4718" y="2318"/>
                  <a:ext cx="178" cy="178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65" name="AutoShape 179"/>
                <p:cNvSpPr>
                  <a:spLocks noChangeArrowheads="1"/>
                </p:cNvSpPr>
                <p:nvPr/>
              </p:nvSpPr>
              <p:spPr bwMode="auto">
                <a:xfrm>
                  <a:off x="4177" y="2311"/>
                  <a:ext cx="219" cy="199"/>
                </a:xfrm>
                <a:prstGeom prst="pentagon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66" name="AutoShape 180"/>
                <p:cNvSpPr>
                  <a:spLocks noChangeArrowheads="1"/>
                </p:cNvSpPr>
                <p:nvPr/>
              </p:nvSpPr>
              <p:spPr bwMode="auto">
                <a:xfrm rot="1834696">
                  <a:off x="4200" y="2677"/>
                  <a:ext cx="261" cy="124"/>
                </a:xfrm>
                <a:prstGeom prst="pentagon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67" name="AutoShape 181"/>
                <p:cNvSpPr>
                  <a:spLocks noChangeArrowheads="1"/>
                </p:cNvSpPr>
                <p:nvPr/>
              </p:nvSpPr>
              <p:spPr bwMode="auto">
                <a:xfrm rot="3651858">
                  <a:off x="4531" y="2562"/>
                  <a:ext cx="261" cy="192"/>
                </a:xfrm>
                <a:prstGeom prst="pentagon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68" name="AutoShape 182"/>
                <p:cNvSpPr>
                  <a:spLocks noChangeArrowheads="1"/>
                </p:cNvSpPr>
                <p:nvPr/>
              </p:nvSpPr>
              <p:spPr bwMode="auto">
                <a:xfrm rot="2122617">
                  <a:off x="4333" y="2529"/>
                  <a:ext cx="219" cy="199"/>
                </a:xfrm>
                <a:prstGeom prst="pentagon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69" name="AutoShape 183"/>
                <p:cNvSpPr>
                  <a:spLocks noChangeArrowheads="1"/>
                </p:cNvSpPr>
                <p:nvPr/>
              </p:nvSpPr>
              <p:spPr bwMode="auto">
                <a:xfrm rot="3528902">
                  <a:off x="4442" y="2386"/>
                  <a:ext cx="178" cy="178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70" name="AutoShape 184"/>
                <p:cNvSpPr>
                  <a:spLocks noChangeArrowheads="1"/>
                </p:cNvSpPr>
                <p:nvPr/>
              </p:nvSpPr>
              <p:spPr bwMode="auto">
                <a:xfrm rot="2719013">
                  <a:off x="4628" y="2474"/>
                  <a:ext cx="165" cy="10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71" name="AutoShape 185"/>
                <p:cNvSpPr>
                  <a:spLocks noChangeArrowheads="1"/>
                </p:cNvSpPr>
                <p:nvPr/>
              </p:nvSpPr>
              <p:spPr bwMode="auto">
                <a:xfrm rot="-870312">
                  <a:off x="4459" y="2734"/>
                  <a:ext cx="165" cy="8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72" name="AutoShape 186"/>
                <p:cNvSpPr>
                  <a:spLocks noChangeArrowheads="1"/>
                </p:cNvSpPr>
                <p:nvPr/>
              </p:nvSpPr>
              <p:spPr bwMode="auto">
                <a:xfrm>
                  <a:off x="4215" y="2199"/>
                  <a:ext cx="114" cy="111"/>
                </a:xfrm>
                <a:prstGeom prst="pentagon">
                  <a:avLst/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73" name="AutoShape 187"/>
                <p:cNvSpPr>
                  <a:spLocks noChangeArrowheads="1"/>
                </p:cNvSpPr>
                <p:nvPr/>
              </p:nvSpPr>
              <p:spPr bwMode="auto">
                <a:xfrm rot="-2960800">
                  <a:off x="4725" y="2571"/>
                  <a:ext cx="201" cy="84"/>
                </a:xfrm>
                <a:prstGeom prst="hexagon">
                  <a:avLst>
                    <a:gd name="adj" fmla="val 59821"/>
                    <a:gd name="vf" fmla="val 115470"/>
                  </a:avLst>
                </a:prstGeom>
                <a:solidFill>
                  <a:srgbClr val="CC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8253" name="Oval 189"/>
              <p:cNvSpPr>
                <a:spLocks noChangeArrowheads="1"/>
              </p:cNvSpPr>
              <p:nvPr/>
            </p:nvSpPr>
            <p:spPr bwMode="auto">
              <a:xfrm>
                <a:off x="2990" y="1317"/>
                <a:ext cx="158" cy="158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cxnSp>
            <p:nvCxnSpPr>
              <p:cNvPr id="8254" name="AutoShape 190"/>
              <p:cNvCxnSpPr>
                <a:cxnSpLocks noChangeShapeType="1"/>
                <a:stCxn id="8253" idx="6"/>
                <a:endCxn id="8255" idx="2"/>
              </p:cNvCxnSpPr>
              <p:nvPr/>
            </p:nvCxnSpPr>
            <p:spPr bwMode="auto">
              <a:xfrm flipV="1">
                <a:off x="3156" y="950"/>
                <a:ext cx="884" cy="446"/>
              </a:xfrm>
              <a:prstGeom prst="curvedConnector3">
                <a:avLst>
                  <a:gd name="adj1" fmla="val 49546"/>
                </a:avLst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stealth" w="lg" len="lg"/>
              </a:ln>
            </p:spPr>
          </p:cxnSp>
          <p:sp>
            <p:nvSpPr>
              <p:cNvPr id="8255" name="Oval 192"/>
              <p:cNvSpPr>
                <a:spLocks noChangeArrowheads="1"/>
              </p:cNvSpPr>
              <p:nvPr/>
            </p:nvSpPr>
            <p:spPr bwMode="auto">
              <a:xfrm>
                <a:off x="4040" y="562"/>
                <a:ext cx="775" cy="775"/>
              </a:xfrm>
              <a:prstGeom prst="ellipse">
                <a:avLst/>
              </a:prstGeom>
              <a:solidFill>
                <a:srgbClr val="00FFFF">
                  <a:alpha val="4117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56" name="AutoShape 193"/>
              <p:cNvSpPr>
                <a:spLocks noChangeArrowheads="1"/>
              </p:cNvSpPr>
              <p:nvPr/>
            </p:nvSpPr>
            <p:spPr bwMode="auto">
              <a:xfrm>
                <a:off x="4080" y="994"/>
                <a:ext cx="165" cy="103"/>
              </a:xfrm>
              <a:prstGeom prst="octagon">
                <a:avLst>
                  <a:gd name="adj" fmla="val 29287"/>
                </a:avLst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57" name="AutoShape 201"/>
              <p:cNvSpPr>
                <a:spLocks noChangeArrowheads="1"/>
              </p:cNvSpPr>
              <p:nvPr/>
            </p:nvSpPr>
            <p:spPr bwMode="auto">
              <a:xfrm rot="3528902">
                <a:off x="4354" y="727"/>
                <a:ext cx="178" cy="178"/>
              </a:xfrm>
              <a:prstGeom prst="octagon">
                <a:avLst>
                  <a:gd name="adj" fmla="val 29287"/>
                </a:avLst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58" name="AutoShape 203"/>
              <p:cNvSpPr>
                <a:spLocks noChangeArrowheads="1"/>
              </p:cNvSpPr>
              <p:nvPr/>
            </p:nvSpPr>
            <p:spPr bwMode="auto">
              <a:xfrm rot="-870312">
                <a:off x="4364" y="1205"/>
                <a:ext cx="165" cy="83"/>
              </a:xfrm>
              <a:prstGeom prst="octagon">
                <a:avLst>
                  <a:gd name="adj" fmla="val 29287"/>
                </a:avLst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59" name="AutoShape 205"/>
              <p:cNvSpPr>
                <a:spLocks noChangeArrowheads="1"/>
              </p:cNvSpPr>
              <p:nvPr/>
            </p:nvSpPr>
            <p:spPr bwMode="auto">
              <a:xfrm rot="-2960800">
                <a:off x="4548" y="987"/>
                <a:ext cx="201" cy="84"/>
              </a:xfrm>
              <a:prstGeom prst="hexagon">
                <a:avLst>
                  <a:gd name="adj" fmla="val 59821"/>
                  <a:gd name="vf" fmla="val 115470"/>
                </a:avLst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8249" name="Oval 210"/>
            <p:cNvSpPr>
              <a:spLocks noChangeArrowheads="1"/>
            </p:cNvSpPr>
            <p:nvPr/>
          </p:nvSpPr>
          <p:spPr bwMode="auto">
            <a:xfrm>
              <a:off x="2490" y="1413"/>
              <a:ext cx="254" cy="25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b="1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8199" name="Rectangle 218"/>
          <p:cNvSpPr>
            <a:spLocks noChangeArrowheads="1"/>
          </p:cNvSpPr>
          <p:nvPr/>
        </p:nvSpPr>
        <p:spPr bwMode="auto">
          <a:xfrm>
            <a:off x="228600" y="5046663"/>
            <a:ext cx="3959225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 b="1">
                <a:solidFill>
                  <a:schemeClr val="accent2"/>
                </a:solidFill>
              </a:rPr>
              <a:t>Nos hypothèses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/>
              <a:t>Soil cohésif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/>
              <a:t>Ecoulement dilué, érosion beaucoup plus lente que l’écoulement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/>
              <a:t>Interface Sol/Eau fin avec loi d’érosion</a:t>
            </a:r>
          </a:p>
          <a:p>
            <a:pPr marL="342900" indent="-342900">
              <a:spcBef>
                <a:spcPct val="20000"/>
              </a:spcBef>
            </a:pPr>
            <a:endParaRPr lang="en-US" sz="1400"/>
          </a:p>
        </p:txBody>
      </p:sp>
      <p:sp>
        <p:nvSpPr>
          <p:cNvPr id="8200" name="Rectangle 219"/>
          <p:cNvSpPr>
            <a:spLocks noChangeArrowheads="1"/>
          </p:cNvSpPr>
          <p:nvPr/>
        </p:nvSpPr>
        <p:spPr bwMode="auto">
          <a:xfrm>
            <a:off x="152400" y="3297238"/>
            <a:ext cx="39782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Vardoulakis &amp; </a:t>
            </a:r>
            <a:r>
              <a:rPr lang="en-US" sz="1600" b="1" dirty="0" err="1">
                <a:solidFill>
                  <a:schemeClr val="accent2"/>
                </a:solidFill>
              </a:rPr>
              <a:t>Papamichos</a:t>
            </a:r>
            <a:endParaRPr lang="en-US" sz="1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 dirty="0"/>
              <a:t>Sol </a:t>
            </a:r>
            <a:r>
              <a:rPr lang="en-US" sz="1400" dirty="0" err="1"/>
              <a:t>granulaire</a:t>
            </a:r>
            <a:endParaRPr lang="en-US" sz="1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 dirty="0" err="1"/>
              <a:t>Ecoulement</a:t>
            </a:r>
            <a:r>
              <a:rPr lang="en-US" sz="1400" dirty="0"/>
              <a:t> </a:t>
            </a:r>
            <a:r>
              <a:rPr lang="en-US" sz="1400" dirty="0" err="1"/>
              <a:t>multiphasique</a:t>
            </a:r>
            <a:endParaRPr lang="en-US" sz="1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400" dirty="0"/>
              <a:t>Interface </a:t>
            </a:r>
            <a:r>
              <a:rPr lang="en-US" sz="1400" dirty="0" err="1"/>
              <a:t>épaisse</a:t>
            </a:r>
            <a:r>
              <a:rPr lang="en-US" sz="1400" dirty="0"/>
              <a:t>: </a:t>
            </a:r>
            <a:r>
              <a:rPr lang="en-US" sz="1400" dirty="0" err="1"/>
              <a:t>fluidification</a:t>
            </a:r>
            <a:r>
              <a:rPr lang="en-US" sz="1400" dirty="0"/>
              <a:t> du sol</a:t>
            </a:r>
            <a:endParaRPr lang="en-US" sz="1200" dirty="0">
              <a:solidFill>
                <a:srgbClr val="008000"/>
              </a:solidFill>
            </a:endParaRPr>
          </a:p>
        </p:txBody>
      </p:sp>
      <p:grpSp>
        <p:nvGrpSpPr>
          <p:cNvPr id="6" name="Group 220"/>
          <p:cNvGrpSpPr>
            <a:grpSpLocks/>
          </p:cNvGrpSpPr>
          <p:nvPr/>
        </p:nvGrpSpPr>
        <p:grpSpPr bwMode="auto">
          <a:xfrm>
            <a:off x="4368800" y="5006975"/>
            <a:ext cx="4029075" cy="1547813"/>
            <a:chOff x="2645" y="2415"/>
            <a:chExt cx="3381" cy="1298"/>
          </a:xfrm>
        </p:grpSpPr>
        <p:sp>
          <p:nvSpPr>
            <p:cNvPr id="8232" name="Rectangle 221"/>
            <p:cNvSpPr>
              <a:spLocks noChangeArrowheads="1"/>
            </p:cNvSpPr>
            <p:nvPr/>
          </p:nvSpPr>
          <p:spPr bwMode="auto">
            <a:xfrm rot="-5400000">
              <a:off x="2299" y="3112"/>
              <a:ext cx="947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/>
                <a:t>Sol cohésif</a:t>
              </a:r>
            </a:p>
          </p:txBody>
        </p:sp>
        <p:grpSp>
          <p:nvGrpSpPr>
            <p:cNvPr id="7" name="Group 222"/>
            <p:cNvGrpSpPr>
              <a:grpSpLocks/>
            </p:cNvGrpSpPr>
            <p:nvPr/>
          </p:nvGrpSpPr>
          <p:grpSpPr bwMode="auto">
            <a:xfrm>
              <a:off x="2848" y="2499"/>
              <a:ext cx="523" cy="646"/>
              <a:chOff x="1361" y="2458"/>
              <a:chExt cx="671" cy="1048"/>
            </a:xfrm>
          </p:grpSpPr>
          <p:sp>
            <p:nvSpPr>
              <p:cNvPr id="8242" name="Line 223"/>
              <p:cNvSpPr>
                <a:spLocks noChangeShapeType="1"/>
              </p:cNvSpPr>
              <p:nvPr/>
            </p:nvSpPr>
            <p:spPr bwMode="auto">
              <a:xfrm>
                <a:off x="1503" y="2741"/>
                <a:ext cx="507" cy="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43" name="Line 224"/>
              <p:cNvSpPr>
                <a:spLocks noChangeShapeType="1"/>
              </p:cNvSpPr>
              <p:nvPr/>
            </p:nvSpPr>
            <p:spPr bwMode="auto">
              <a:xfrm>
                <a:off x="1503" y="3287"/>
                <a:ext cx="287" cy="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44" name="Line 225"/>
              <p:cNvSpPr>
                <a:spLocks noChangeShapeType="1"/>
              </p:cNvSpPr>
              <p:nvPr/>
            </p:nvSpPr>
            <p:spPr bwMode="auto">
              <a:xfrm>
                <a:off x="1503" y="3014"/>
                <a:ext cx="404" cy="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45" name="Arc 226"/>
              <p:cNvSpPr>
                <a:spLocks/>
              </p:cNvSpPr>
              <p:nvPr/>
            </p:nvSpPr>
            <p:spPr bwMode="auto">
              <a:xfrm flipV="1">
                <a:off x="1361" y="2458"/>
                <a:ext cx="671" cy="1048"/>
              </a:xfrm>
              <a:custGeom>
                <a:avLst/>
                <a:gdLst>
                  <a:gd name="T0" fmla="*/ 5 w 21600"/>
                  <a:gd name="T1" fmla="*/ 0 h 20884"/>
                  <a:gd name="T2" fmla="*/ 21 w 21600"/>
                  <a:gd name="T3" fmla="*/ 53 h 20884"/>
                  <a:gd name="T4" fmla="*/ 0 w 21600"/>
                  <a:gd name="T5" fmla="*/ 53 h 2088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0884"/>
                  <a:gd name="T11" fmla="*/ 21600 w 21600"/>
                  <a:gd name="T12" fmla="*/ 20884 h 208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0884" fill="none" extrusionOk="0">
                    <a:moveTo>
                      <a:pt x="5516" y="-1"/>
                    </a:moveTo>
                    <a:cubicBezTo>
                      <a:pt x="14995" y="2503"/>
                      <a:pt x="21600" y="11078"/>
                      <a:pt x="21600" y="20883"/>
                    </a:cubicBezTo>
                    <a:cubicBezTo>
                      <a:pt x="21600" y="20883"/>
                      <a:pt x="21599" y="20883"/>
                      <a:pt x="21599" y="20884"/>
                    </a:cubicBezTo>
                  </a:path>
                  <a:path w="21600" h="20884" stroke="0" extrusionOk="0">
                    <a:moveTo>
                      <a:pt x="5516" y="-1"/>
                    </a:moveTo>
                    <a:cubicBezTo>
                      <a:pt x="14995" y="2503"/>
                      <a:pt x="21600" y="11078"/>
                      <a:pt x="21600" y="20883"/>
                    </a:cubicBezTo>
                    <a:cubicBezTo>
                      <a:pt x="21600" y="20883"/>
                      <a:pt x="21599" y="20883"/>
                      <a:pt x="21599" y="20884"/>
                    </a:cubicBezTo>
                    <a:lnTo>
                      <a:pt x="0" y="20883"/>
                    </a:lnTo>
                    <a:close/>
                  </a:path>
                </a:pathLst>
              </a:custGeom>
              <a:noFill/>
              <a:ln w="19050">
                <a:solidFill>
                  <a:srgbClr val="0E5FE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46" name="Line 227"/>
              <p:cNvSpPr>
                <a:spLocks noChangeShapeType="1"/>
              </p:cNvSpPr>
              <p:nvPr/>
            </p:nvSpPr>
            <p:spPr bwMode="auto">
              <a:xfrm>
                <a:off x="1503" y="2468"/>
                <a:ext cx="507" cy="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8234" name="Rectangle 228"/>
            <p:cNvSpPr>
              <a:spLocks noChangeArrowheads="1"/>
            </p:cNvSpPr>
            <p:nvPr/>
          </p:nvSpPr>
          <p:spPr bwMode="auto">
            <a:xfrm>
              <a:off x="2869" y="3150"/>
              <a:ext cx="614" cy="509"/>
            </a:xfrm>
            <a:prstGeom prst="rect">
              <a:avLst/>
            </a:prstGeom>
            <a:solidFill>
              <a:srgbClr val="804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35" name="Line 229"/>
            <p:cNvSpPr>
              <a:spLocks noChangeShapeType="1"/>
            </p:cNvSpPr>
            <p:nvPr/>
          </p:nvSpPr>
          <p:spPr bwMode="auto">
            <a:xfrm flipV="1">
              <a:off x="2942" y="2483"/>
              <a:ext cx="0" cy="1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36" name="Rectangle 230"/>
            <p:cNvSpPr>
              <a:spLocks noChangeArrowheads="1"/>
            </p:cNvSpPr>
            <p:nvPr/>
          </p:nvSpPr>
          <p:spPr bwMode="auto">
            <a:xfrm>
              <a:off x="3571" y="3438"/>
              <a:ext cx="144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Milieu imperméable</a:t>
              </a:r>
            </a:p>
          </p:txBody>
        </p:sp>
        <p:sp>
          <p:nvSpPr>
            <p:cNvPr id="8237" name="Line 231"/>
            <p:cNvSpPr>
              <a:spLocks noChangeShapeType="1"/>
            </p:cNvSpPr>
            <p:nvPr/>
          </p:nvSpPr>
          <p:spPr bwMode="auto">
            <a:xfrm>
              <a:off x="2880" y="3147"/>
              <a:ext cx="5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38" name="Rectangle 232"/>
            <p:cNvSpPr>
              <a:spLocks noChangeArrowheads="1"/>
            </p:cNvSpPr>
            <p:nvPr/>
          </p:nvSpPr>
          <p:spPr bwMode="auto">
            <a:xfrm>
              <a:off x="3571" y="2718"/>
              <a:ext cx="1371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Couche de Stokes</a:t>
              </a:r>
            </a:p>
          </p:txBody>
        </p:sp>
        <p:sp>
          <p:nvSpPr>
            <p:cNvPr id="8239" name="Rectangle 233"/>
            <p:cNvSpPr>
              <a:spLocks noChangeArrowheads="1"/>
            </p:cNvSpPr>
            <p:nvPr/>
          </p:nvSpPr>
          <p:spPr bwMode="auto">
            <a:xfrm>
              <a:off x="3571" y="3046"/>
              <a:ext cx="1014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Interface fine</a:t>
              </a:r>
            </a:p>
          </p:txBody>
        </p:sp>
        <p:sp>
          <p:nvSpPr>
            <p:cNvPr id="8240" name="Rectangle 234"/>
            <p:cNvSpPr>
              <a:spLocks noChangeArrowheads="1"/>
            </p:cNvSpPr>
            <p:nvPr/>
          </p:nvSpPr>
          <p:spPr bwMode="auto">
            <a:xfrm>
              <a:off x="3615" y="2415"/>
              <a:ext cx="2411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Ecoulement turbulent ou laminaire</a:t>
              </a:r>
            </a:p>
          </p:txBody>
        </p:sp>
        <p:sp>
          <p:nvSpPr>
            <p:cNvPr id="8241" name="Rectangle 235"/>
            <p:cNvSpPr>
              <a:spLocks noChangeArrowheads="1"/>
            </p:cNvSpPr>
            <p:nvPr/>
          </p:nvSpPr>
          <p:spPr bwMode="auto">
            <a:xfrm>
              <a:off x="2862" y="2632"/>
              <a:ext cx="614" cy="509"/>
            </a:xfrm>
            <a:prstGeom prst="rect">
              <a:avLst/>
            </a:prstGeom>
            <a:gradFill rotWithShape="0">
              <a:gsLst>
                <a:gs pos="0">
                  <a:srgbClr val="E0B99B">
                    <a:alpha val="0"/>
                  </a:srgbClr>
                </a:gs>
                <a:gs pos="100000">
                  <a:srgbClr val="804000">
                    <a:alpha val="82999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8" name="Group 269"/>
          <p:cNvGrpSpPr>
            <a:grpSpLocks/>
          </p:cNvGrpSpPr>
          <p:nvPr/>
        </p:nvGrpSpPr>
        <p:grpSpPr bwMode="auto">
          <a:xfrm>
            <a:off x="4025900" y="2960688"/>
            <a:ext cx="4164013" cy="1716087"/>
            <a:chOff x="2536" y="1865"/>
            <a:chExt cx="2623" cy="1081"/>
          </a:xfrm>
        </p:grpSpPr>
        <p:sp>
          <p:nvSpPr>
            <p:cNvPr id="8203" name="Rectangle 237"/>
            <p:cNvSpPr>
              <a:spLocks noChangeArrowheads="1"/>
            </p:cNvSpPr>
            <p:nvPr/>
          </p:nvSpPr>
          <p:spPr bwMode="auto">
            <a:xfrm>
              <a:off x="3329" y="1911"/>
              <a:ext cx="18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Ecoulement laminaire ou turbulent</a:t>
              </a:r>
            </a:p>
          </p:txBody>
        </p:sp>
        <p:sp>
          <p:nvSpPr>
            <p:cNvPr id="8204" name="Rectangle 238"/>
            <p:cNvSpPr>
              <a:spLocks noChangeArrowheads="1"/>
            </p:cNvSpPr>
            <p:nvPr/>
          </p:nvSpPr>
          <p:spPr bwMode="auto">
            <a:xfrm>
              <a:off x="2802" y="2290"/>
              <a:ext cx="436" cy="234"/>
            </a:xfrm>
            <a:prstGeom prst="rect">
              <a:avLst/>
            </a:prstGeom>
            <a:solidFill>
              <a:srgbClr val="FCFFB5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05" name="Rectangle 239"/>
            <p:cNvSpPr>
              <a:spLocks noChangeArrowheads="1"/>
            </p:cNvSpPr>
            <p:nvPr/>
          </p:nvSpPr>
          <p:spPr bwMode="auto">
            <a:xfrm rot="16200000" flipH="1">
              <a:off x="2201" y="2330"/>
              <a:ext cx="8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/>
                <a:t>Sol granulaire</a:t>
              </a:r>
            </a:p>
          </p:txBody>
        </p:sp>
        <p:graphicFrame>
          <p:nvGraphicFramePr>
            <p:cNvPr id="8194" name="Object 240"/>
            <p:cNvGraphicFramePr>
              <a:graphicFrameLocks noChangeAspect="1"/>
            </p:cNvGraphicFramePr>
            <p:nvPr/>
          </p:nvGraphicFramePr>
          <p:xfrm>
            <a:off x="3386" y="2511"/>
            <a:ext cx="338" cy="180"/>
          </p:xfrm>
          <a:graphic>
            <a:graphicData uri="http://schemas.openxmlformats.org/presentationml/2006/ole">
              <p:oleObj spid="_x0000_s47106" name="Equation" r:id="rId8" imgW="736600" imgH="393700" progId="Equation.DSMT4">
                <p:embed/>
              </p:oleObj>
            </a:graphicData>
          </a:graphic>
        </p:graphicFrame>
        <p:sp>
          <p:nvSpPr>
            <p:cNvPr id="8206" name="Rectangle 241" descr="Grands confettis"/>
            <p:cNvSpPr>
              <a:spLocks noChangeArrowheads="1"/>
            </p:cNvSpPr>
            <p:nvPr/>
          </p:nvSpPr>
          <p:spPr bwMode="auto">
            <a:xfrm>
              <a:off x="2797" y="2529"/>
              <a:ext cx="447" cy="371"/>
            </a:xfrm>
            <a:prstGeom prst="rect">
              <a:avLst/>
            </a:prstGeom>
            <a:pattFill prst="lgConfetti">
              <a:fgClr>
                <a:schemeClr val="tx1"/>
              </a:fgClr>
              <a:bgClr>
                <a:srgbClr val="FFFF00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07" name="Line 242"/>
            <p:cNvSpPr>
              <a:spLocks noChangeShapeType="1"/>
            </p:cNvSpPr>
            <p:nvPr/>
          </p:nvSpPr>
          <p:spPr bwMode="auto">
            <a:xfrm flipV="1">
              <a:off x="2879" y="2688"/>
              <a:ext cx="0" cy="194"/>
            </a:xfrm>
            <a:prstGeom prst="line">
              <a:avLst/>
            </a:prstGeom>
            <a:noFill/>
            <a:ln w="28575">
              <a:solidFill>
                <a:srgbClr val="0E5FE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08" name="Arc 243"/>
            <p:cNvSpPr>
              <a:spLocks/>
            </p:cNvSpPr>
            <p:nvPr/>
          </p:nvSpPr>
          <p:spPr bwMode="auto">
            <a:xfrm flipV="1">
              <a:off x="2895" y="2094"/>
              <a:ext cx="315" cy="473"/>
            </a:xfrm>
            <a:custGeom>
              <a:avLst/>
              <a:gdLst>
                <a:gd name="T0" fmla="*/ 1 w 20923"/>
                <a:gd name="T1" fmla="*/ 0 h 20883"/>
                <a:gd name="T2" fmla="*/ 5 w 20923"/>
                <a:gd name="T3" fmla="*/ 8 h 20883"/>
                <a:gd name="T4" fmla="*/ 0 w 20923"/>
                <a:gd name="T5" fmla="*/ 11 h 20883"/>
                <a:gd name="T6" fmla="*/ 0 60000 65536"/>
                <a:gd name="T7" fmla="*/ 0 60000 65536"/>
                <a:gd name="T8" fmla="*/ 0 60000 65536"/>
                <a:gd name="T9" fmla="*/ 0 w 20923"/>
                <a:gd name="T10" fmla="*/ 0 h 20883"/>
                <a:gd name="T11" fmla="*/ 20923 w 20923"/>
                <a:gd name="T12" fmla="*/ 20883 h 208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23" h="20883" fill="none" extrusionOk="0">
                  <a:moveTo>
                    <a:pt x="5516" y="-1"/>
                  </a:moveTo>
                  <a:cubicBezTo>
                    <a:pt x="13085" y="1998"/>
                    <a:pt x="18979" y="7936"/>
                    <a:pt x="20923" y="15519"/>
                  </a:cubicBezTo>
                </a:path>
                <a:path w="20923" h="20883" stroke="0" extrusionOk="0">
                  <a:moveTo>
                    <a:pt x="5516" y="-1"/>
                  </a:moveTo>
                  <a:cubicBezTo>
                    <a:pt x="13085" y="1998"/>
                    <a:pt x="18979" y="7936"/>
                    <a:pt x="20923" y="15519"/>
                  </a:cubicBezTo>
                  <a:lnTo>
                    <a:pt x="0" y="20883"/>
                  </a:lnTo>
                  <a:close/>
                </a:path>
              </a:pathLst>
            </a:custGeom>
            <a:noFill/>
            <a:ln w="28575">
              <a:solidFill>
                <a:srgbClr val="0E5FE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09" name="Freeform 244"/>
            <p:cNvSpPr>
              <a:spLocks/>
            </p:cNvSpPr>
            <p:nvPr/>
          </p:nvSpPr>
          <p:spPr bwMode="auto">
            <a:xfrm>
              <a:off x="2880" y="2567"/>
              <a:ext cx="99" cy="127"/>
            </a:xfrm>
            <a:custGeom>
              <a:avLst/>
              <a:gdLst>
                <a:gd name="T0" fmla="*/ 99 w 271"/>
                <a:gd name="T1" fmla="*/ 0 h 344"/>
                <a:gd name="T2" fmla="*/ 61 w 271"/>
                <a:gd name="T3" fmla="*/ 13 h 344"/>
                <a:gd name="T4" fmla="*/ 32 w 271"/>
                <a:gd name="T5" fmla="*/ 32 h 344"/>
                <a:gd name="T6" fmla="*/ 8 w 271"/>
                <a:gd name="T7" fmla="*/ 65 h 344"/>
                <a:gd name="T8" fmla="*/ 1 w 271"/>
                <a:gd name="T9" fmla="*/ 95 h 344"/>
                <a:gd name="T10" fmla="*/ 3 w 271"/>
                <a:gd name="T11" fmla="*/ 127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1"/>
                <a:gd name="T19" fmla="*/ 0 h 344"/>
                <a:gd name="T20" fmla="*/ 271 w 271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1" h="344">
                  <a:moveTo>
                    <a:pt x="271" y="0"/>
                  </a:moveTo>
                  <a:cubicBezTo>
                    <a:pt x="234" y="10"/>
                    <a:pt x="198" y="21"/>
                    <a:pt x="167" y="36"/>
                  </a:cubicBezTo>
                  <a:cubicBezTo>
                    <a:pt x="136" y="51"/>
                    <a:pt x="111" y="65"/>
                    <a:pt x="87" y="88"/>
                  </a:cubicBezTo>
                  <a:cubicBezTo>
                    <a:pt x="63" y="111"/>
                    <a:pt x="37" y="148"/>
                    <a:pt x="23" y="176"/>
                  </a:cubicBezTo>
                  <a:cubicBezTo>
                    <a:pt x="9" y="204"/>
                    <a:pt x="6" y="228"/>
                    <a:pt x="3" y="256"/>
                  </a:cubicBezTo>
                  <a:cubicBezTo>
                    <a:pt x="0" y="284"/>
                    <a:pt x="3" y="314"/>
                    <a:pt x="7" y="344"/>
                  </a:cubicBezTo>
                </a:path>
              </a:pathLst>
            </a:custGeom>
            <a:noFill/>
            <a:ln w="28575" cmpd="sng">
              <a:solidFill>
                <a:srgbClr val="0E5FE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0" name="Line 245"/>
            <p:cNvSpPr>
              <a:spLocks noChangeShapeType="1"/>
            </p:cNvSpPr>
            <p:nvPr/>
          </p:nvSpPr>
          <p:spPr bwMode="auto">
            <a:xfrm flipV="1">
              <a:off x="2850" y="1887"/>
              <a:ext cx="0" cy="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1" name="Line 246"/>
            <p:cNvSpPr>
              <a:spLocks noChangeShapeType="1"/>
            </p:cNvSpPr>
            <p:nvPr/>
          </p:nvSpPr>
          <p:spPr bwMode="auto">
            <a:xfrm>
              <a:off x="2855" y="2219"/>
              <a:ext cx="351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2" name="Line 247"/>
            <p:cNvSpPr>
              <a:spLocks noChangeShapeType="1"/>
            </p:cNvSpPr>
            <p:nvPr/>
          </p:nvSpPr>
          <p:spPr bwMode="auto">
            <a:xfrm>
              <a:off x="2849" y="2329"/>
              <a:ext cx="324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3" name="Line 248"/>
            <p:cNvSpPr>
              <a:spLocks noChangeShapeType="1"/>
            </p:cNvSpPr>
            <p:nvPr/>
          </p:nvSpPr>
          <p:spPr bwMode="auto">
            <a:xfrm>
              <a:off x="2848" y="2438"/>
              <a:ext cx="269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4" name="Line 249"/>
            <p:cNvSpPr>
              <a:spLocks noChangeShapeType="1"/>
            </p:cNvSpPr>
            <p:nvPr/>
          </p:nvSpPr>
          <p:spPr bwMode="auto">
            <a:xfrm>
              <a:off x="2848" y="2548"/>
              <a:ext cx="14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5" name="Line 250"/>
            <p:cNvSpPr>
              <a:spLocks noChangeShapeType="1"/>
            </p:cNvSpPr>
            <p:nvPr/>
          </p:nvSpPr>
          <p:spPr bwMode="auto">
            <a:xfrm>
              <a:off x="2846" y="2658"/>
              <a:ext cx="37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6" name="Line 251"/>
            <p:cNvSpPr>
              <a:spLocks noChangeShapeType="1"/>
            </p:cNvSpPr>
            <p:nvPr/>
          </p:nvSpPr>
          <p:spPr bwMode="auto">
            <a:xfrm>
              <a:off x="2855" y="2768"/>
              <a:ext cx="3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7" name="Line 252"/>
            <p:cNvSpPr>
              <a:spLocks noChangeShapeType="1"/>
            </p:cNvSpPr>
            <p:nvPr/>
          </p:nvSpPr>
          <p:spPr bwMode="auto">
            <a:xfrm>
              <a:off x="2852" y="2877"/>
              <a:ext cx="3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8" name="Line 253"/>
            <p:cNvSpPr>
              <a:spLocks noChangeShapeType="1"/>
            </p:cNvSpPr>
            <p:nvPr/>
          </p:nvSpPr>
          <p:spPr bwMode="auto">
            <a:xfrm>
              <a:off x="2797" y="2660"/>
              <a:ext cx="19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9" name="Line 254"/>
            <p:cNvSpPr>
              <a:spLocks noChangeShapeType="1"/>
            </p:cNvSpPr>
            <p:nvPr/>
          </p:nvSpPr>
          <p:spPr bwMode="auto">
            <a:xfrm>
              <a:off x="2795" y="2527"/>
              <a:ext cx="19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20" name="Line 255"/>
            <p:cNvSpPr>
              <a:spLocks noChangeShapeType="1"/>
            </p:cNvSpPr>
            <p:nvPr/>
          </p:nvSpPr>
          <p:spPr bwMode="auto">
            <a:xfrm flipV="1">
              <a:off x="3321" y="2526"/>
              <a:ext cx="0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21" name="Rectangle 256"/>
            <p:cNvSpPr>
              <a:spLocks noChangeArrowheads="1"/>
            </p:cNvSpPr>
            <p:nvPr/>
          </p:nvSpPr>
          <p:spPr bwMode="auto">
            <a:xfrm>
              <a:off x="3306" y="2062"/>
              <a:ext cx="102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Couche de Stokes</a:t>
              </a:r>
            </a:p>
          </p:txBody>
        </p:sp>
        <p:sp>
          <p:nvSpPr>
            <p:cNvPr id="8222" name="Rectangle 257"/>
            <p:cNvSpPr>
              <a:spLocks noChangeArrowheads="1"/>
            </p:cNvSpPr>
            <p:nvPr/>
          </p:nvSpPr>
          <p:spPr bwMode="auto">
            <a:xfrm>
              <a:off x="3749" y="2531"/>
              <a:ext cx="11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Couche de Brinkman</a:t>
              </a:r>
            </a:p>
          </p:txBody>
        </p:sp>
        <p:sp>
          <p:nvSpPr>
            <p:cNvPr id="8223" name="Rectangle 258"/>
            <p:cNvSpPr>
              <a:spLocks noChangeArrowheads="1"/>
            </p:cNvSpPr>
            <p:nvPr/>
          </p:nvSpPr>
          <p:spPr bwMode="auto">
            <a:xfrm>
              <a:off x="3333" y="2749"/>
              <a:ext cx="97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Couche de Darcy</a:t>
              </a:r>
            </a:p>
          </p:txBody>
        </p:sp>
        <p:sp>
          <p:nvSpPr>
            <p:cNvPr id="8224" name="Rectangle 259"/>
            <p:cNvSpPr>
              <a:spLocks noChangeArrowheads="1"/>
            </p:cNvSpPr>
            <p:nvPr/>
          </p:nvSpPr>
          <p:spPr bwMode="auto">
            <a:xfrm>
              <a:off x="3757" y="2345"/>
              <a:ext cx="11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Couche intermédiaire</a:t>
              </a:r>
            </a:p>
          </p:txBody>
        </p:sp>
        <p:sp>
          <p:nvSpPr>
            <p:cNvPr id="8225" name="Line 260"/>
            <p:cNvSpPr>
              <a:spLocks noChangeShapeType="1"/>
            </p:cNvSpPr>
            <p:nvPr/>
          </p:nvSpPr>
          <p:spPr bwMode="auto">
            <a:xfrm>
              <a:off x="2801" y="2285"/>
              <a:ext cx="19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26" name="Freeform 261"/>
            <p:cNvSpPr>
              <a:spLocks/>
            </p:cNvSpPr>
            <p:nvPr/>
          </p:nvSpPr>
          <p:spPr bwMode="auto">
            <a:xfrm>
              <a:off x="3211" y="1865"/>
              <a:ext cx="50" cy="356"/>
            </a:xfrm>
            <a:custGeom>
              <a:avLst/>
              <a:gdLst>
                <a:gd name="T0" fmla="*/ 0 w 69"/>
                <a:gd name="T1" fmla="*/ 356 h 488"/>
                <a:gd name="T2" fmla="*/ 29 w 69"/>
                <a:gd name="T3" fmla="*/ 185 h 488"/>
                <a:gd name="T4" fmla="*/ 50 w 69"/>
                <a:gd name="T5" fmla="*/ 0 h 488"/>
                <a:gd name="T6" fmla="*/ 0 60000 65536"/>
                <a:gd name="T7" fmla="*/ 0 60000 65536"/>
                <a:gd name="T8" fmla="*/ 0 60000 65536"/>
                <a:gd name="T9" fmla="*/ 0 w 69"/>
                <a:gd name="T10" fmla="*/ 0 h 488"/>
                <a:gd name="T11" fmla="*/ 69 w 69"/>
                <a:gd name="T12" fmla="*/ 488 h 4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488">
                  <a:moveTo>
                    <a:pt x="0" y="488"/>
                  </a:moveTo>
                  <a:cubicBezTo>
                    <a:pt x="14" y="411"/>
                    <a:pt x="29" y="335"/>
                    <a:pt x="40" y="254"/>
                  </a:cubicBezTo>
                  <a:cubicBezTo>
                    <a:pt x="51" y="173"/>
                    <a:pt x="60" y="86"/>
                    <a:pt x="69" y="0"/>
                  </a:cubicBezTo>
                </a:path>
              </a:pathLst>
            </a:custGeom>
            <a:noFill/>
            <a:ln w="28575" cmpd="sng">
              <a:solidFill>
                <a:srgbClr val="0E5FE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27" name="Line 262"/>
            <p:cNvSpPr>
              <a:spLocks noChangeShapeType="1"/>
            </p:cNvSpPr>
            <p:nvPr/>
          </p:nvSpPr>
          <p:spPr bwMode="auto">
            <a:xfrm>
              <a:off x="2853" y="2113"/>
              <a:ext cx="374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28" name="Line 263"/>
            <p:cNvSpPr>
              <a:spLocks noChangeShapeType="1"/>
            </p:cNvSpPr>
            <p:nvPr/>
          </p:nvSpPr>
          <p:spPr bwMode="auto">
            <a:xfrm>
              <a:off x="2851" y="2003"/>
              <a:ext cx="39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29" name="Line 264"/>
            <p:cNvSpPr>
              <a:spLocks noChangeShapeType="1"/>
            </p:cNvSpPr>
            <p:nvPr/>
          </p:nvSpPr>
          <p:spPr bwMode="auto">
            <a:xfrm>
              <a:off x="2848" y="1892"/>
              <a:ext cx="4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30" name="Line 265"/>
            <p:cNvSpPr>
              <a:spLocks noChangeShapeType="1"/>
            </p:cNvSpPr>
            <p:nvPr/>
          </p:nvSpPr>
          <p:spPr bwMode="auto">
            <a:xfrm flipV="1">
              <a:off x="3321" y="228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8195" name="Object 266"/>
            <p:cNvGraphicFramePr>
              <a:graphicFrameLocks noChangeAspect="1"/>
            </p:cNvGraphicFramePr>
            <p:nvPr/>
          </p:nvGraphicFramePr>
          <p:xfrm>
            <a:off x="3391" y="2319"/>
            <a:ext cx="350" cy="169"/>
          </p:xfrm>
          <a:graphic>
            <a:graphicData uri="http://schemas.openxmlformats.org/presentationml/2006/ole">
              <p:oleObj spid="_x0000_s47107" name="Equation" r:id="rId9" imgW="762000" imgH="368300" progId="Equation.DSMT4">
                <p:embed/>
              </p:oleObj>
            </a:graphicData>
          </a:graphic>
        </p:graphicFrame>
        <p:sp>
          <p:nvSpPr>
            <p:cNvPr id="8231" name="Rectangle 267"/>
            <p:cNvSpPr>
              <a:spLocks noChangeArrowheads="1"/>
            </p:cNvSpPr>
            <p:nvPr/>
          </p:nvSpPr>
          <p:spPr bwMode="auto">
            <a:xfrm rot="5400000">
              <a:off x="4658" y="2446"/>
              <a:ext cx="809" cy="192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/>
                <a:t>Fluidification</a:t>
              </a:r>
            </a:p>
          </p:txBody>
        </p:sp>
      </p:grpSp>
      <p:sp>
        <p:nvSpPr>
          <p:cNvPr id="96" name="ZoneTexte 95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3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e 17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176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178" name="Rectangle 177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79" name="Picture 9" descr="logo-imath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0" name="Picture 17" descr="Cemagef-FRQ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7" name="Picture 16" descr="digue02"/>
            <p:cNvPicPr>
              <a:picLocks noChangeAspect="1" noChangeArrowheads="1"/>
            </p:cNvPicPr>
            <p:nvPr/>
          </p:nvPicPr>
          <p:blipFill>
            <a:blip r:embed="rId6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Groupe 246"/>
          <p:cNvGrpSpPr>
            <a:grpSpLocks noChangeAspect="1"/>
          </p:cNvGrpSpPr>
          <p:nvPr/>
        </p:nvGrpSpPr>
        <p:grpSpPr bwMode="auto">
          <a:xfrm>
            <a:off x="6635750" y="1000125"/>
            <a:ext cx="1989138" cy="1273175"/>
            <a:chOff x="3413819" y="4254110"/>
            <a:chExt cx="2209800" cy="1414463"/>
          </a:xfrm>
        </p:grpSpPr>
        <p:sp>
          <p:nvSpPr>
            <p:cNvPr id="3" name="Rectangle 2"/>
            <p:cNvSpPr/>
            <p:nvPr/>
          </p:nvSpPr>
          <p:spPr>
            <a:xfrm>
              <a:off x="3413819" y="4254110"/>
              <a:ext cx="2209800" cy="14144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" name="Arc 3"/>
            <p:cNvSpPr/>
            <p:nvPr/>
          </p:nvSpPr>
          <p:spPr>
            <a:xfrm>
              <a:off x="3877648" y="4620953"/>
              <a:ext cx="1285669" cy="677249"/>
            </a:xfrm>
            <a:prstGeom prst="arc">
              <a:avLst>
                <a:gd name="adj1" fmla="val 3451"/>
                <a:gd name="adj2" fmla="val 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5" name="Groupe 170"/>
          <p:cNvGrpSpPr>
            <a:grpSpLocks/>
          </p:cNvGrpSpPr>
          <p:nvPr/>
        </p:nvGrpSpPr>
        <p:grpSpPr bwMode="auto">
          <a:xfrm>
            <a:off x="1706563" y="1062038"/>
            <a:ext cx="3694112" cy="1277937"/>
            <a:chOff x="1707107" y="1061906"/>
            <a:chExt cx="3692900" cy="1278731"/>
          </a:xfrm>
        </p:grpSpPr>
        <p:sp>
          <p:nvSpPr>
            <p:cNvPr id="6" name="Flèche droite 5"/>
            <p:cNvSpPr/>
            <p:nvPr/>
          </p:nvSpPr>
          <p:spPr>
            <a:xfrm rot="10800000">
              <a:off x="5011198" y="1543217"/>
              <a:ext cx="388809" cy="3049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grpSp>
          <p:nvGrpSpPr>
            <p:cNvPr id="7" name="Groupe 146"/>
            <p:cNvGrpSpPr>
              <a:grpSpLocks noChangeAspect="1"/>
            </p:cNvGrpSpPr>
            <p:nvPr/>
          </p:nvGrpSpPr>
          <p:grpSpPr bwMode="auto">
            <a:xfrm>
              <a:off x="1707107" y="1061907"/>
              <a:ext cx="1994834" cy="1278731"/>
              <a:chOff x="1077027" y="2236960"/>
              <a:chExt cx="4431807" cy="2843370"/>
            </a:xfrm>
          </p:grpSpPr>
          <p:grpSp>
            <p:nvGrpSpPr>
              <p:cNvPr id="8" name="Groupe 114"/>
              <p:cNvGrpSpPr>
                <a:grpSpLocks/>
              </p:cNvGrpSpPr>
              <p:nvPr/>
            </p:nvGrpSpPr>
            <p:grpSpPr bwMode="auto">
              <a:xfrm>
                <a:off x="1077027" y="2236960"/>
                <a:ext cx="4431807" cy="2843370"/>
                <a:chOff x="2688950" y="2242821"/>
                <a:chExt cx="4431807" cy="2843370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2696001" y="2249885"/>
                  <a:ext cx="4417704" cy="282571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1" name="Arc 10"/>
                <p:cNvSpPr/>
                <p:nvPr/>
              </p:nvSpPr>
              <p:spPr>
                <a:xfrm flipH="1">
                  <a:off x="3612684" y="2984570"/>
                  <a:ext cx="2570236" cy="1359872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2" name="Arc 6"/>
                <p:cNvSpPr/>
                <p:nvPr/>
              </p:nvSpPr>
              <p:spPr>
                <a:xfrm flipH="1">
                  <a:off x="3231908" y="2783237"/>
                  <a:ext cx="3342366" cy="1766069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3" name="Forme libre 7"/>
                <p:cNvSpPr/>
                <p:nvPr/>
              </p:nvSpPr>
              <p:spPr>
                <a:xfrm flipH="1">
                  <a:off x="2688950" y="2490071"/>
                  <a:ext cx="2207090" cy="1169137"/>
                </a:xfrm>
                <a:custGeom>
                  <a:avLst/>
                  <a:gdLst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389380 w 2204720"/>
                    <a:gd name="connsiteY2" fmla="*/ 19304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24840 w 2204720"/>
                    <a:gd name="connsiteY1" fmla="*/ 1270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4720" h="1170940">
                      <a:moveTo>
                        <a:pt x="0" y="0"/>
                      </a:moveTo>
                      <a:lnTo>
                        <a:pt x="624840" y="12700"/>
                      </a:lnTo>
                      <a:lnTo>
                        <a:pt x="1516380" y="200660"/>
                      </a:lnTo>
                      <a:lnTo>
                        <a:pt x="1856740" y="579120"/>
                      </a:lnTo>
                      <a:lnTo>
                        <a:pt x="2204720" y="1170940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cxnSp>
              <p:nvCxnSpPr>
                <p:cNvPr id="14" name="Connecteur droit 8"/>
                <p:cNvCxnSpPr/>
                <p:nvPr/>
              </p:nvCxnSpPr>
              <p:spPr>
                <a:xfrm rot="16200000" flipV="1">
                  <a:off x="3957498" y="2419811"/>
                  <a:ext cx="773537" cy="4195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cteur droit 9"/>
                <p:cNvCxnSpPr/>
                <p:nvPr/>
              </p:nvCxnSpPr>
              <p:spPr>
                <a:xfrm flipH="1" flipV="1">
                  <a:off x="2703053" y="2249885"/>
                  <a:ext cx="1371497" cy="8865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cteur droit 10"/>
                <p:cNvCxnSpPr/>
                <p:nvPr/>
              </p:nvCxnSpPr>
              <p:spPr>
                <a:xfrm flipH="1" flipV="1">
                  <a:off x="2692475" y="2952780"/>
                  <a:ext cx="1117649" cy="36027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Arc 11"/>
                <p:cNvSpPr/>
                <p:nvPr/>
              </p:nvSpPr>
              <p:spPr>
                <a:xfrm>
                  <a:off x="3623260" y="2984570"/>
                  <a:ext cx="2570238" cy="1359872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8" name="Arc 12"/>
                <p:cNvSpPr/>
                <p:nvPr/>
              </p:nvSpPr>
              <p:spPr>
                <a:xfrm>
                  <a:off x="3231908" y="2783237"/>
                  <a:ext cx="3345890" cy="1766069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9" name="Forme libre 13"/>
                <p:cNvSpPr/>
                <p:nvPr/>
              </p:nvSpPr>
              <p:spPr>
                <a:xfrm>
                  <a:off x="4913667" y="2490071"/>
                  <a:ext cx="2203565" cy="1169137"/>
                </a:xfrm>
                <a:custGeom>
                  <a:avLst/>
                  <a:gdLst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389380 w 2204720"/>
                    <a:gd name="connsiteY2" fmla="*/ 19304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24840 w 2204720"/>
                    <a:gd name="connsiteY1" fmla="*/ 1270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4720" h="1170940">
                      <a:moveTo>
                        <a:pt x="0" y="0"/>
                      </a:moveTo>
                      <a:lnTo>
                        <a:pt x="624840" y="12700"/>
                      </a:lnTo>
                      <a:lnTo>
                        <a:pt x="1516380" y="200660"/>
                      </a:lnTo>
                      <a:lnTo>
                        <a:pt x="1856740" y="579120"/>
                      </a:lnTo>
                      <a:lnTo>
                        <a:pt x="2204720" y="1170940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cxnSp>
              <p:nvCxnSpPr>
                <p:cNvPr id="20" name="Connecteur droit 14"/>
                <p:cNvCxnSpPr/>
                <p:nvPr/>
              </p:nvCxnSpPr>
              <p:spPr>
                <a:xfrm rot="5400000" flipH="1" flipV="1">
                  <a:off x="5078671" y="2419811"/>
                  <a:ext cx="773537" cy="4195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15"/>
                <p:cNvCxnSpPr/>
                <p:nvPr/>
              </p:nvCxnSpPr>
              <p:spPr>
                <a:xfrm flipV="1">
                  <a:off x="5731630" y="2249885"/>
                  <a:ext cx="1371499" cy="8865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16"/>
                <p:cNvCxnSpPr/>
                <p:nvPr/>
              </p:nvCxnSpPr>
              <p:spPr>
                <a:xfrm flipV="1">
                  <a:off x="5996059" y="2952780"/>
                  <a:ext cx="1117647" cy="36027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Arc 17"/>
                <p:cNvSpPr/>
                <p:nvPr/>
              </p:nvSpPr>
              <p:spPr>
                <a:xfrm flipV="1">
                  <a:off x="3626787" y="2984570"/>
                  <a:ext cx="2570236" cy="1359872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4" name="Arc 18"/>
                <p:cNvSpPr/>
                <p:nvPr/>
              </p:nvSpPr>
              <p:spPr>
                <a:xfrm flipV="1">
                  <a:off x="3235433" y="2779706"/>
                  <a:ext cx="3342366" cy="1766069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5" name="Forme libre 19"/>
                <p:cNvSpPr/>
                <p:nvPr/>
              </p:nvSpPr>
              <p:spPr>
                <a:xfrm flipV="1">
                  <a:off x="4913667" y="3669805"/>
                  <a:ext cx="2207090" cy="1169137"/>
                </a:xfrm>
                <a:custGeom>
                  <a:avLst/>
                  <a:gdLst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389380 w 2204720"/>
                    <a:gd name="connsiteY2" fmla="*/ 19304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24840 w 2204720"/>
                    <a:gd name="connsiteY1" fmla="*/ 1270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4720" h="1170940">
                      <a:moveTo>
                        <a:pt x="0" y="0"/>
                      </a:moveTo>
                      <a:lnTo>
                        <a:pt x="624840" y="12700"/>
                      </a:lnTo>
                      <a:lnTo>
                        <a:pt x="1516380" y="200660"/>
                      </a:lnTo>
                      <a:lnTo>
                        <a:pt x="1856740" y="579120"/>
                      </a:lnTo>
                      <a:lnTo>
                        <a:pt x="2204720" y="1170940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cxnSp>
              <p:nvCxnSpPr>
                <p:cNvPr id="26" name="Connecteur droit 20"/>
                <p:cNvCxnSpPr/>
                <p:nvPr/>
              </p:nvCxnSpPr>
              <p:spPr>
                <a:xfrm rot="16200000" flipH="1">
                  <a:off x="5078671" y="4489644"/>
                  <a:ext cx="773537" cy="4195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1"/>
                <p:cNvCxnSpPr/>
                <p:nvPr/>
              </p:nvCxnSpPr>
              <p:spPr>
                <a:xfrm>
                  <a:off x="5735157" y="4192561"/>
                  <a:ext cx="1371497" cy="8865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2"/>
                <p:cNvCxnSpPr/>
                <p:nvPr/>
              </p:nvCxnSpPr>
              <p:spPr>
                <a:xfrm>
                  <a:off x="5999583" y="4015954"/>
                  <a:ext cx="1117649" cy="36027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Arc 23"/>
                <p:cNvSpPr/>
                <p:nvPr/>
              </p:nvSpPr>
              <p:spPr>
                <a:xfrm flipH="1" flipV="1">
                  <a:off x="3616209" y="2984570"/>
                  <a:ext cx="2570238" cy="1359872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30" name="Arc 24"/>
                <p:cNvSpPr/>
                <p:nvPr/>
              </p:nvSpPr>
              <p:spPr>
                <a:xfrm flipH="1" flipV="1">
                  <a:off x="3231908" y="2779706"/>
                  <a:ext cx="3345890" cy="1766069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31" name="Forme libre 25"/>
                <p:cNvSpPr/>
                <p:nvPr/>
              </p:nvSpPr>
              <p:spPr>
                <a:xfrm flipH="1" flipV="1">
                  <a:off x="2692475" y="3669805"/>
                  <a:ext cx="2203565" cy="1169137"/>
                </a:xfrm>
                <a:custGeom>
                  <a:avLst/>
                  <a:gdLst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389380 w 2204720"/>
                    <a:gd name="connsiteY2" fmla="*/ 19304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24840 w 2204720"/>
                    <a:gd name="connsiteY1" fmla="*/ 1270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4720" h="1170940">
                      <a:moveTo>
                        <a:pt x="0" y="0"/>
                      </a:moveTo>
                      <a:lnTo>
                        <a:pt x="624840" y="12700"/>
                      </a:lnTo>
                      <a:lnTo>
                        <a:pt x="1516380" y="200660"/>
                      </a:lnTo>
                      <a:lnTo>
                        <a:pt x="1856740" y="579120"/>
                      </a:lnTo>
                      <a:lnTo>
                        <a:pt x="2204720" y="1170940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cxnSp>
              <p:nvCxnSpPr>
                <p:cNvPr id="32" name="Connecteur droit 26"/>
                <p:cNvCxnSpPr/>
                <p:nvPr/>
              </p:nvCxnSpPr>
              <p:spPr>
                <a:xfrm rot="5400000">
                  <a:off x="3957498" y="4489644"/>
                  <a:ext cx="773537" cy="4195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27"/>
                <p:cNvCxnSpPr/>
                <p:nvPr/>
              </p:nvCxnSpPr>
              <p:spPr>
                <a:xfrm flipH="1">
                  <a:off x="2706577" y="4192561"/>
                  <a:ext cx="1371499" cy="8865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28"/>
                <p:cNvCxnSpPr/>
                <p:nvPr/>
              </p:nvCxnSpPr>
              <p:spPr>
                <a:xfrm flipH="1">
                  <a:off x="2696001" y="4015954"/>
                  <a:ext cx="1117647" cy="36027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29"/>
                <p:cNvCxnSpPr>
                  <a:stCxn id="22" idx="0"/>
                  <a:endCxn id="10" idx="2"/>
                </p:cNvCxnSpPr>
                <p:nvPr/>
              </p:nvCxnSpPr>
              <p:spPr>
                <a:xfrm rot="10800000" flipV="1">
                  <a:off x="4906616" y="4344442"/>
                  <a:ext cx="3527" cy="7311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0"/>
                <p:cNvCxnSpPr>
                  <a:stCxn id="10" idx="1"/>
                  <a:endCxn id="11" idx="2"/>
                </p:cNvCxnSpPr>
                <p:nvPr/>
              </p:nvCxnSpPr>
              <p:spPr>
                <a:xfrm rot="10800000" flipH="1" flipV="1">
                  <a:off x="2696001" y="3662740"/>
                  <a:ext cx="91668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>
                  <a:stCxn id="16" idx="0"/>
                  <a:endCxn id="10" idx="0"/>
                </p:cNvCxnSpPr>
                <p:nvPr/>
              </p:nvCxnSpPr>
              <p:spPr>
                <a:xfrm rot="10800000">
                  <a:off x="4903091" y="2249885"/>
                  <a:ext cx="3525" cy="73468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>
                  <a:stCxn id="16" idx="2"/>
                  <a:endCxn id="24" idx="4"/>
                </p:cNvCxnSpPr>
                <p:nvPr/>
              </p:nvCxnSpPr>
              <p:spPr>
                <a:xfrm rot="16200000" flipH="1">
                  <a:off x="6653594" y="3202644"/>
                  <a:ext cx="7064" cy="92725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Arc 8"/>
              <p:cNvSpPr/>
              <p:nvPr/>
            </p:nvSpPr>
            <p:spPr>
              <a:xfrm>
                <a:off x="2011337" y="2975175"/>
                <a:ext cx="2570238" cy="1356341"/>
              </a:xfrm>
              <a:prstGeom prst="arc">
                <a:avLst>
                  <a:gd name="adj1" fmla="val 3451"/>
                  <a:gd name="adj2" fmla="val 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</p:grpSp>
      <p:grpSp>
        <p:nvGrpSpPr>
          <p:cNvPr id="39" name="Groupe 171"/>
          <p:cNvGrpSpPr>
            <a:grpSpLocks/>
          </p:cNvGrpSpPr>
          <p:nvPr/>
        </p:nvGrpSpPr>
        <p:grpSpPr bwMode="auto">
          <a:xfrm>
            <a:off x="1706563" y="2498725"/>
            <a:ext cx="1995487" cy="1827213"/>
            <a:chOff x="1707107" y="2499441"/>
            <a:chExt cx="1994535" cy="1826473"/>
          </a:xfrm>
        </p:grpSpPr>
        <p:grpSp>
          <p:nvGrpSpPr>
            <p:cNvPr id="40" name="Groupe 147"/>
            <p:cNvGrpSpPr>
              <a:grpSpLocks noChangeAspect="1"/>
            </p:cNvGrpSpPr>
            <p:nvPr/>
          </p:nvGrpSpPr>
          <p:grpSpPr bwMode="auto">
            <a:xfrm>
              <a:off x="1707105" y="3046909"/>
              <a:ext cx="1994535" cy="1279007"/>
              <a:chOff x="4523612" y="3877577"/>
              <a:chExt cx="4431147" cy="2843983"/>
            </a:xfrm>
          </p:grpSpPr>
          <p:sp>
            <p:nvSpPr>
              <p:cNvPr id="42" name="Arc 41"/>
              <p:cNvSpPr/>
              <p:nvPr/>
            </p:nvSpPr>
            <p:spPr>
              <a:xfrm rot="1158457">
                <a:off x="5457783" y="4615034"/>
                <a:ext cx="2569856" cy="1354950"/>
              </a:xfrm>
              <a:prstGeom prst="arc">
                <a:avLst>
                  <a:gd name="adj1" fmla="val 3451"/>
                  <a:gd name="adj2" fmla="val 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grpSp>
            <p:nvGrpSpPr>
              <p:cNvPr id="43" name="Groupe 115"/>
              <p:cNvGrpSpPr>
                <a:grpSpLocks/>
              </p:cNvGrpSpPr>
              <p:nvPr/>
            </p:nvGrpSpPr>
            <p:grpSpPr bwMode="auto">
              <a:xfrm>
                <a:off x="4523612" y="3877577"/>
                <a:ext cx="4431147" cy="2843983"/>
                <a:chOff x="2688950" y="2242208"/>
                <a:chExt cx="4431147" cy="2843983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2696000" y="2249265"/>
                  <a:ext cx="4417046" cy="282634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5" name="Arc 44"/>
                <p:cNvSpPr/>
                <p:nvPr/>
              </p:nvSpPr>
              <p:spPr>
                <a:xfrm flipH="1">
                  <a:off x="3612547" y="2986723"/>
                  <a:ext cx="2569853" cy="1354950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6" name="Arc 45"/>
                <p:cNvSpPr/>
                <p:nvPr/>
              </p:nvSpPr>
              <p:spPr>
                <a:xfrm flipH="1">
                  <a:off x="3231827" y="2782069"/>
                  <a:ext cx="3341868" cy="1767787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7" name="Forme libre 39"/>
                <p:cNvSpPr/>
                <p:nvPr/>
              </p:nvSpPr>
              <p:spPr>
                <a:xfrm flipH="1">
                  <a:off x="2688950" y="2489204"/>
                  <a:ext cx="2206761" cy="1171467"/>
                </a:xfrm>
                <a:custGeom>
                  <a:avLst/>
                  <a:gdLst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389380 w 2204720"/>
                    <a:gd name="connsiteY2" fmla="*/ 19304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24840 w 2204720"/>
                    <a:gd name="connsiteY1" fmla="*/ 1270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4720" h="1170940">
                      <a:moveTo>
                        <a:pt x="0" y="0"/>
                      </a:moveTo>
                      <a:lnTo>
                        <a:pt x="624840" y="12700"/>
                      </a:lnTo>
                      <a:lnTo>
                        <a:pt x="1516380" y="200660"/>
                      </a:lnTo>
                      <a:lnTo>
                        <a:pt x="1856740" y="579120"/>
                      </a:lnTo>
                      <a:lnTo>
                        <a:pt x="2204720" y="1170940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cxnSp>
              <p:nvCxnSpPr>
                <p:cNvPr id="48" name="Connecteur droit 47"/>
                <p:cNvCxnSpPr/>
                <p:nvPr/>
              </p:nvCxnSpPr>
              <p:spPr>
                <a:xfrm rot="16200000" flipV="1">
                  <a:off x="3955884" y="2420597"/>
                  <a:ext cx="776273" cy="41949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/>
                <p:cNvCxnSpPr/>
                <p:nvPr/>
              </p:nvCxnSpPr>
              <p:spPr>
                <a:xfrm flipH="1" flipV="1">
                  <a:off x="2703051" y="2249265"/>
                  <a:ext cx="1371293" cy="88565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42"/>
                <p:cNvCxnSpPr/>
                <p:nvPr/>
              </p:nvCxnSpPr>
              <p:spPr>
                <a:xfrm flipH="1" flipV="1">
                  <a:off x="2692474" y="2951438"/>
                  <a:ext cx="1117482" cy="35990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Arc 50"/>
                <p:cNvSpPr/>
                <p:nvPr/>
              </p:nvSpPr>
              <p:spPr>
                <a:xfrm>
                  <a:off x="3623121" y="2986723"/>
                  <a:ext cx="2569856" cy="1354950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2" name="Arc 51"/>
                <p:cNvSpPr/>
                <p:nvPr/>
              </p:nvSpPr>
              <p:spPr>
                <a:xfrm>
                  <a:off x="3231827" y="2782069"/>
                  <a:ext cx="3345392" cy="1767787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3" name="Forme libre 52"/>
                <p:cNvSpPr/>
                <p:nvPr/>
              </p:nvSpPr>
              <p:spPr>
                <a:xfrm>
                  <a:off x="4913336" y="2489204"/>
                  <a:ext cx="2203237" cy="1171467"/>
                </a:xfrm>
                <a:custGeom>
                  <a:avLst/>
                  <a:gdLst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389380 w 2204720"/>
                    <a:gd name="connsiteY2" fmla="*/ 19304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24840 w 2204720"/>
                    <a:gd name="connsiteY1" fmla="*/ 1270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4720" h="1170940">
                      <a:moveTo>
                        <a:pt x="0" y="0"/>
                      </a:moveTo>
                      <a:lnTo>
                        <a:pt x="624840" y="12700"/>
                      </a:lnTo>
                      <a:lnTo>
                        <a:pt x="1516380" y="200660"/>
                      </a:lnTo>
                      <a:lnTo>
                        <a:pt x="1856740" y="579120"/>
                      </a:lnTo>
                      <a:lnTo>
                        <a:pt x="2204720" y="1170940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cxnSp>
              <p:nvCxnSpPr>
                <p:cNvPr id="54" name="Connecteur droit 53"/>
                <p:cNvCxnSpPr/>
                <p:nvPr/>
              </p:nvCxnSpPr>
              <p:spPr>
                <a:xfrm rot="5400000" flipH="1" flipV="1">
                  <a:off x="5076890" y="2420597"/>
                  <a:ext cx="776273" cy="41949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>
                <a:xfrm flipV="1">
                  <a:off x="5731177" y="2249265"/>
                  <a:ext cx="1371295" cy="88565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/>
                <p:cNvCxnSpPr/>
                <p:nvPr/>
              </p:nvCxnSpPr>
              <p:spPr>
                <a:xfrm flipV="1">
                  <a:off x="5995566" y="2951438"/>
                  <a:ext cx="1117480" cy="35990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Arc 56"/>
                <p:cNvSpPr/>
                <p:nvPr/>
              </p:nvSpPr>
              <p:spPr>
                <a:xfrm flipV="1">
                  <a:off x="3626647" y="2986723"/>
                  <a:ext cx="2569853" cy="1354950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8" name="Arc 57"/>
                <p:cNvSpPr/>
                <p:nvPr/>
              </p:nvSpPr>
              <p:spPr>
                <a:xfrm flipV="1">
                  <a:off x="3235351" y="2778542"/>
                  <a:ext cx="3341868" cy="1767785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9" name="Forme libre 58"/>
                <p:cNvSpPr/>
                <p:nvPr/>
              </p:nvSpPr>
              <p:spPr>
                <a:xfrm flipV="1">
                  <a:off x="4913336" y="3667728"/>
                  <a:ext cx="2206761" cy="1171467"/>
                </a:xfrm>
                <a:custGeom>
                  <a:avLst/>
                  <a:gdLst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389380 w 2204720"/>
                    <a:gd name="connsiteY2" fmla="*/ 19304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24840 w 2204720"/>
                    <a:gd name="connsiteY1" fmla="*/ 1270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4720" h="1170940">
                      <a:moveTo>
                        <a:pt x="0" y="0"/>
                      </a:moveTo>
                      <a:lnTo>
                        <a:pt x="624840" y="12700"/>
                      </a:lnTo>
                      <a:lnTo>
                        <a:pt x="1516380" y="200660"/>
                      </a:lnTo>
                      <a:lnTo>
                        <a:pt x="1856740" y="579120"/>
                      </a:lnTo>
                      <a:lnTo>
                        <a:pt x="2204720" y="1170940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cxnSp>
              <p:nvCxnSpPr>
                <p:cNvPr id="60" name="Connecteur droit 59"/>
                <p:cNvCxnSpPr/>
                <p:nvPr/>
              </p:nvCxnSpPr>
              <p:spPr>
                <a:xfrm rot="16200000" flipH="1">
                  <a:off x="5076890" y="4488307"/>
                  <a:ext cx="776273" cy="41949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/>
                <p:cNvCxnSpPr/>
                <p:nvPr/>
              </p:nvCxnSpPr>
              <p:spPr>
                <a:xfrm>
                  <a:off x="5734703" y="4193475"/>
                  <a:ext cx="1371293" cy="88565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61"/>
                <p:cNvCxnSpPr/>
                <p:nvPr/>
              </p:nvCxnSpPr>
              <p:spPr>
                <a:xfrm>
                  <a:off x="5999091" y="4017050"/>
                  <a:ext cx="1117482" cy="35990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Arc 62"/>
                <p:cNvSpPr/>
                <p:nvPr/>
              </p:nvSpPr>
              <p:spPr>
                <a:xfrm flipH="1" flipV="1">
                  <a:off x="3616071" y="2986723"/>
                  <a:ext cx="2569856" cy="1354950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64" name="Arc 63"/>
                <p:cNvSpPr/>
                <p:nvPr/>
              </p:nvSpPr>
              <p:spPr>
                <a:xfrm flipH="1" flipV="1">
                  <a:off x="3231827" y="2778542"/>
                  <a:ext cx="3345392" cy="1767785"/>
                </a:xfrm>
                <a:prstGeom prst="arc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65" name="Forme libre 64"/>
                <p:cNvSpPr/>
                <p:nvPr/>
              </p:nvSpPr>
              <p:spPr>
                <a:xfrm flipH="1" flipV="1">
                  <a:off x="2692474" y="3667728"/>
                  <a:ext cx="2203237" cy="1171467"/>
                </a:xfrm>
                <a:custGeom>
                  <a:avLst/>
                  <a:gdLst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389380 w 2204720"/>
                    <a:gd name="connsiteY2" fmla="*/ 19304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47700 w 2204720"/>
                    <a:gd name="connsiteY1" fmla="*/ 2794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  <a:gd name="connsiteX0" fmla="*/ 0 w 2204720"/>
                    <a:gd name="connsiteY0" fmla="*/ 0 h 1170940"/>
                    <a:gd name="connsiteX1" fmla="*/ 624840 w 2204720"/>
                    <a:gd name="connsiteY1" fmla="*/ 12700 h 1170940"/>
                    <a:gd name="connsiteX2" fmla="*/ 1516380 w 2204720"/>
                    <a:gd name="connsiteY2" fmla="*/ 200660 h 1170940"/>
                    <a:gd name="connsiteX3" fmla="*/ 1856740 w 2204720"/>
                    <a:gd name="connsiteY3" fmla="*/ 579120 h 1170940"/>
                    <a:gd name="connsiteX4" fmla="*/ 2204720 w 2204720"/>
                    <a:gd name="connsiteY4" fmla="*/ 1170940 h 117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4720" h="1170940">
                      <a:moveTo>
                        <a:pt x="0" y="0"/>
                      </a:moveTo>
                      <a:lnTo>
                        <a:pt x="624840" y="12700"/>
                      </a:lnTo>
                      <a:lnTo>
                        <a:pt x="1516380" y="200660"/>
                      </a:lnTo>
                      <a:lnTo>
                        <a:pt x="1856740" y="579120"/>
                      </a:lnTo>
                      <a:lnTo>
                        <a:pt x="2204720" y="1170940"/>
                      </a:ln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cxnSp>
              <p:nvCxnSpPr>
                <p:cNvPr id="66" name="Connecteur droit 65"/>
                <p:cNvCxnSpPr/>
                <p:nvPr/>
              </p:nvCxnSpPr>
              <p:spPr>
                <a:xfrm rot="5400000">
                  <a:off x="3955884" y="4488307"/>
                  <a:ext cx="776273" cy="41949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/>
                <p:cNvCxnSpPr/>
                <p:nvPr/>
              </p:nvCxnSpPr>
              <p:spPr>
                <a:xfrm flipH="1">
                  <a:off x="2706575" y="4193475"/>
                  <a:ext cx="1371295" cy="88565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67"/>
                <p:cNvCxnSpPr/>
                <p:nvPr/>
              </p:nvCxnSpPr>
              <p:spPr>
                <a:xfrm flipH="1">
                  <a:off x="2696000" y="4017050"/>
                  <a:ext cx="1117480" cy="35990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/>
                <p:cNvCxnSpPr>
                  <a:stCxn id="57" idx="0"/>
                  <a:endCxn id="44" idx="2"/>
                </p:cNvCxnSpPr>
                <p:nvPr/>
              </p:nvCxnSpPr>
              <p:spPr>
                <a:xfrm rot="10800000" flipV="1">
                  <a:off x="4906286" y="4341673"/>
                  <a:ext cx="3526" cy="73393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69"/>
                <p:cNvCxnSpPr>
                  <a:stCxn id="44" idx="1"/>
                  <a:endCxn id="45" idx="2"/>
                </p:cNvCxnSpPr>
                <p:nvPr/>
              </p:nvCxnSpPr>
              <p:spPr>
                <a:xfrm rot="10800000" flipH="1" flipV="1">
                  <a:off x="2696000" y="3664198"/>
                  <a:ext cx="91654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70"/>
                <p:cNvCxnSpPr>
                  <a:stCxn id="51" idx="0"/>
                  <a:endCxn id="44" idx="0"/>
                </p:cNvCxnSpPr>
                <p:nvPr/>
              </p:nvCxnSpPr>
              <p:spPr>
                <a:xfrm rot="10800000">
                  <a:off x="4902761" y="2249265"/>
                  <a:ext cx="3524" cy="73745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71"/>
                <p:cNvCxnSpPr>
                  <a:stCxn id="51" idx="2"/>
                  <a:endCxn id="59" idx="4"/>
                </p:cNvCxnSpPr>
                <p:nvPr/>
              </p:nvCxnSpPr>
              <p:spPr>
                <a:xfrm rot="16200000" flipH="1">
                  <a:off x="6654772" y="3202403"/>
                  <a:ext cx="3530" cy="9271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Flèche droite 40"/>
            <p:cNvSpPr/>
            <p:nvPr/>
          </p:nvSpPr>
          <p:spPr>
            <a:xfrm rot="5400000">
              <a:off x="2509985" y="2540710"/>
              <a:ext cx="388780" cy="3062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73" name="Groupe 174"/>
          <p:cNvGrpSpPr>
            <a:grpSpLocks/>
          </p:cNvGrpSpPr>
          <p:nvPr/>
        </p:nvGrpSpPr>
        <p:grpSpPr bwMode="auto">
          <a:xfrm>
            <a:off x="6632575" y="4459288"/>
            <a:ext cx="1995488" cy="1839912"/>
            <a:chOff x="6632492" y="4459606"/>
            <a:chExt cx="1995963" cy="1839536"/>
          </a:xfrm>
        </p:grpSpPr>
        <p:grpSp>
          <p:nvGrpSpPr>
            <p:cNvPr id="74" name="Groupe 318"/>
            <p:cNvGrpSpPr>
              <a:grpSpLocks noChangeAspect="1"/>
            </p:cNvGrpSpPr>
            <p:nvPr/>
          </p:nvGrpSpPr>
          <p:grpSpPr bwMode="auto">
            <a:xfrm>
              <a:off x="6632492" y="5023053"/>
              <a:ext cx="1995963" cy="1276088"/>
              <a:chOff x="6545580" y="2849641"/>
              <a:chExt cx="2218065" cy="1416853"/>
            </a:xfrm>
          </p:grpSpPr>
          <p:grpSp>
            <p:nvGrpSpPr>
              <p:cNvPr id="76" name="Groupe 303"/>
              <p:cNvGrpSpPr>
                <a:grpSpLocks/>
              </p:cNvGrpSpPr>
              <p:nvPr/>
            </p:nvGrpSpPr>
            <p:grpSpPr bwMode="auto">
              <a:xfrm>
                <a:off x="6552639" y="2851403"/>
                <a:ext cx="2211006" cy="1415091"/>
                <a:chOff x="6644079" y="5106923"/>
                <a:chExt cx="2211006" cy="1415091"/>
              </a:xfrm>
            </p:grpSpPr>
            <p:sp>
              <p:nvSpPr>
                <p:cNvPr id="86" name="Arc 85"/>
                <p:cNvSpPr/>
                <p:nvPr/>
              </p:nvSpPr>
              <p:spPr>
                <a:xfrm rot="1158457">
                  <a:off x="7108161" y="5473472"/>
                  <a:ext cx="1286371" cy="678468"/>
                </a:xfrm>
                <a:prstGeom prst="arc">
                  <a:avLst>
                    <a:gd name="adj1" fmla="val 3451"/>
                    <a:gd name="adj2" fmla="val 0"/>
                  </a:avLst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6644079" y="5106923"/>
                  <a:ext cx="2211006" cy="1415091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77" name="Groupe 317"/>
              <p:cNvGrpSpPr>
                <a:grpSpLocks/>
              </p:cNvGrpSpPr>
              <p:nvPr/>
            </p:nvGrpSpPr>
            <p:grpSpPr bwMode="auto">
              <a:xfrm>
                <a:off x="6545580" y="2849641"/>
                <a:ext cx="2211006" cy="1415092"/>
                <a:chOff x="6530340" y="4457461"/>
                <a:chExt cx="2211006" cy="1415092"/>
              </a:xfrm>
            </p:grpSpPr>
            <p:cxnSp>
              <p:nvCxnSpPr>
                <p:cNvPr id="78" name="Connecteur droit 77"/>
                <p:cNvCxnSpPr/>
                <p:nvPr/>
              </p:nvCxnSpPr>
              <p:spPr>
                <a:xfrm rot="5400000">
                  <a:off x="6182765" y="5165007"/>
                  <a:ext cx="1415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droit 78"/>
                <p:cNvCxnSpPr/>
                <p:nvPr/>
              </p:nvCxnSpPr>
              <p:spPr>
                <a:xfrm rot="5400000">
                  <a:off x="6551561" y="5165007"/>
                  <a:ext cx="1415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necteur droit 79"/>
                <p:cNvCxnSpPr/>
                <p:nvPr/>
              </p:nvCxnSpPr>
              <p:spPr>
                <a:xfrm rot="5400000">
                  <a:off x="6920356" y="5165007"/>
                  <a:ext cx="1415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cteur droit 80"/>
                <p:cNvCxnSpPr/>
                <p:nvPr/>
              </p:nvCxnSpPr>
              <p:spPr>
                <a:xfrm rot="5400000">
                  <a:off x="7289151" y="5165007"/>
                  <a:ext cx="1415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81"/>
                <p:cNvCxnSpPr/>
                <p:nvPr/>
              </p:nvCxnSpPr>
              <p:spPr>
                <a:xfrm rot="5400000">
                  <a:off x="7657946" y="5165007"/>
                  <a:ext cx="14150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cteur droit 82"/>
                <p:cNvCxnSpPr/>
                <p:nvPr/>
              </p:nvCxnSpPr>
              <p:spPr>
                <a:xfrm>
                  <a:off x="6530340" y="5162363"/>
                  <a:ext cx="22110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83"/>
                <p:cNvCxnSpPr/>
                <p:nvPr/>
              </p:nvCxnSpPr>
              <p:spPr>
                <a:xfrm>
                  <a:off x="6530340" y="4809911"/>
                  <a:ext cx="22110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cteur droit 84"/>
                <p:cNvCxnSpPr/>
                <p:nvPr/>
              </p:nvCxnSpPr>
              <p:spPr>
                <a:xfrm>
                  <a:off x="6530340" y="5514814"/>
                  <a:ext cx="22110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5" name="Flèche droite 74"/>
            <p:cNvSpPr/>
            <p:nvPr/>
          </p:nvSpPr>
          <p:spPr>
            <a:xfrm rot="5400000">
              <a:off x="7436044" y="4502393"/>
              <a:ext cx="388858" cy="3032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88" name="ZoneTexte 164"/>
          <p:cNvSpPr txBox="1">
            <a:spLocks noChangeArrowheads="1"/>
          </p:cNvSpPr>
          <p:nvPr/>
        </p:nvSpPr>
        <p:spPr bwMode="auto">
          <a:xfrm>
            <a:off x="6681788" y="1050925"/>
            <a:ext cx="6719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 smtClean="0"/>
              <a:t>Fluide</a:t>
            </a:r>
            <a:endParaRPr lang="fr-FR" sz="1400" dirty="0"/>
          </a:p>
        </p:txBody>
      </p:sp>
      <p:sp>
        <p:nvSpPr>
          <p:cNvPr id="89" name="ZoneTexte 165"/>
          <p:cNvSpPr txBox="1">
            <a:spLocks noChangeArrowheads="1"/>
          </p:cNvSpPr>
          <p:nvPr/>
        </p:nvSpPr>
        <p:spPr bwMode="auto">
          <a:xfrm>
            <a:off x="7339013" y="1476375"/>
            <a:ext cx="683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 smtClean="0"/>
              <a:t>Solide</a:t>
            </a:r>
            <a:endParaRPr lang="fr-FR" sz="1400" dirty="0"/>
          </a:p>
        </p:txBody>
      </p:sp>
      <p:grpSp>
        <p:nvGrpSpPr>
          <p:cNvPr id="90" name="Groupe 172"/>
          <p:cNvGrpSpPr>
            <a:grpSpLocks/>
          </p:cNvGrpSpPr>
          <p:nvPr/>
        </p:nvGrpSpPr>
        <p:grpSpPr bwMode="auto">
          <a:xfrm>
            <a:off x="385763" y="4484688"/>
            <a:ext cx="4918420" cy="1827213"/>
            <a:chOff x="385010" y="4484718"/>
            <a:chExt cx="4919938" cy="1826475"/>
          </a:xfrm>
        </p:grpSpPr>
        <p:grpSp>
          <p:nvGrpSpPr>
            <p:cNvPr id="91" name="Groupe 148"/>
            <p:cNvGrpSpPr>
              <a:grpSpLocks noChangeAspect="1"/>
            </p:cNvGrpSpPr>
            <p:nvPr/>
          </p:nvGrpSpPr>
          <p:grpSpPr bwMode="auto">
            <a:xfrm>
              <a:off x="3019485" y="5032184"/>
              <a:ext cx="1994515" cy="1279009"/>
              <a:chOff x="1404663" y="2822498"/>
              <a:chExt cx="4431103" cy="2843987"/>
            </a:xfrm>
          </p:grpSpPr>
          <p:grpSp>
            <p:nvGrpSpPr>
              <p:cNvPr id="92" name="Groupe 35"/>
              <p:cNvGrpSpPr>
                <a:grpSpLocks/>
              </p:cNvGrpSpPr>
              <p:nvPr/>
            </p:nvGrpSpPr>
            <p:grpSpPr bwMode="auto">
              <a:xfrm>
                <a:off x="1411719" y="2829556"/>
                <a:ext cx="4416990" cy="2826344"/>
                <a:chOff x="1411719" y="2829556"/>
                <a:chExt cx="4416990" cy="2826344"/>
              </a:xfrm>
            </p:grpSpPr>
            <p:sp>
              <p:nvSpPr>
                <p:cNvPr id="153" name="Arc 152"/>
                <p:cNvSpPr/>
                <p:nvPr/>
              </p:nvSpPr>
              <p:spPr>
                <a:xfrm rot="1158457">
                  <a:off x="2339570" y="3559960"/>
                  <a:ext cx="2568346" cy="1354951"/>
                </a:xfrm>
                <a:prstGeom prst="arc">
                  <a:avLst>
                    <a:gd name="adj1" fmla="val 3451"/>
                    <a:gd name="adj2" fmla="val 0"/>
                  </a:avLst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1411719" y="2829556"/>
                  <a:ext cx="4416990" cy="282634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132" name="Forme libre 131"/>
              <p:cNvSpPr/>
              <p:nvPr/>
            </p:nvSpPr>
            <p:spPr>
              <a:xfrm flipH="1">
                <a:off x="1404663" y="3069496"/>
                <a:ext cx="2204969" cy="1171468"/>
              </a:xfrm>
              <a:custGeom>
                <a:avLst/>
                <a:gdLst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389380 w 2204720"/>
                  <a:gd name="connsiteY2" fmla="*/ 19304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689100 w 2204720"/>
                  <a:gd name="connsiteY2" fmla="*/ 7874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689100 w 2204720"/>
                  <a:gd name="connsiteY2" fmla="*/ 78740 h 1170940"/>
                  <a:gd name="connsiteX3" fmla="*/ 1968500 w 2204720"/>
                  <a:gd name="connsiteY3" fmla="*/ 548640 h 1170940"/>
                  <a:gd name="connsiteX4" fmla="*/ 2204720 w 2204720"/>
                  <a:gd name="connsiteY4" fmla="*/ 1170940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4720" h="1170940">
                    <a:moveTo>
                      <a:pt x="0" y="0"/>
                    </a:moveTo>
                    <a:lnTo>
                      <a:pt x="624840" y="12700"/>
                    </a:lnTo>
                    <a:lnTo>
                      <a:pt x="1689100" y="78740"/>
                    </a:lnTo>
                    <a:lnTo>
                      <a:pt x="1968500" y="548640"/>
                    </a:lnTo>
                    <a:lnTo>
                      <a:pt x="2204720" y="117094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133" name="Connecteur droit 132"/>
              <p:cNvCxnSpPr/>
              <p:nvPr/>
            </p:nvCxnSpPr>
            <p:spPr>
              <a:xfrm rot="16200000" flipV="1">
                <a:off x="2708189" y="2961906"/>
                <a:ext cx="652777" cy="3739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 rot="10800000">
                <a:off x="1418775" y="2829557"/>
                <a:ext cx="1171279" cy="7551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 rot="10800000">
                <a:off x="1408192" y="3531733"/>
                <a:ext cx="984296" cy="32815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Forme libre 135"/>
              <p:cNvSpPr/>
              <p:nvPr/>
            </p:nvSpPr>
            <p:spPr>
              <a:xfrm>
                <a:off x="3630799" y="3069496"/>
                <a:ext cx="2201439" cy="1171468"/>
              </a:xfrm>
              <a:custGeom>
                <a:avLst/>
                <a:gdLst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389380 w 2204720"/>
                  <a:gd name="connsiteY2" fmla="*/ 19304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516380 w 2204720"/>
                  <a:gd name="connsiteY2" fmla="*/ 200660 h 1170940"/>
                  <a:gd name="connsiteX3" fmla="*/ 1861820 w 2204720"/>
                  <a:gd name="connsiteY3" fmla="*/ 6299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460500 w 2204720"/>
                  <a:gd name="connsiteY2" fmla="*/ 281940 h 1170940"/>
                  <a:gd name="connsiteX3" fmla="*/ 1861820 w 2204720"/>
                  <a:gd name="connsiteY3" fmla="*/ 629920 h 1170940"/>
                  <a:gd name="connsiteX4" fmla="*/ 2204720 w 2204720"/>
                  <a:gd name="connsiteY4" fmla="*/ 1170940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4720" h="1170940">
                    <a:moveTo>
                      <a:pt x="0" y="0"/>
                    </a:moveTo>
                    <a:lnTo>
                      <a:pt x="624840" y="12700"/>
                    </a:lnTo>
                    <a:lnTo>
                      <a:pt x="1460500" y="281940"/>
                    </a:lnTo>
                    <a:lnTo>
                      <a:pt x="1861820" y="629920"/>
                    </a:lnTo>
                    <a:lnTo>
                      <a:pt x="2204720" y="117094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137" name="Connecteur droit 136"/>
              <p:cNvCxnSpPr/>
              <p:nvPr/>
            </p:nvCxnSpPr>
            <p:spPr>
              <a:xfrm rot="5400000" flipH="1" flipV="1">
                <a:off x="3770086" y="3028952"/>
                <a:ext cx="829203" cy="41629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73"/>
              <p:cNvCxnSpPr/>
              <p:nvPr/>
            </p:nvCxnSpPr>
            <p:spPr>
              <a:xfrm flipV="1">
                <a:off x="4354027" y="2829557"/>
                <a:ext cx="1467626" cy="101621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 flipV="1">
                <a:off x="4618625" y="3531733"/>
                <a:ext cx="1210085" cy="5257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Forme libre 75"/>
              <p:cNvSpPr/>
              <p:nvPr/>
            </p:nvSpPr>
            <p:spPr>
              <a:xfrm flipV="1">
                <a:off x="3641382" y="4248020"/>
                <a:ext cx="2194384" cy="1227924"/>
              </a:xfrm>
              <a:custGeom>
                <a:avLst/>
                <a:gdLst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389380 w 2204720"/>
                  <a:gd name="connsiteY2" fmla="*/ 19304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194560"/>
                  <a:gd name="connsiteY0" fmla="*/ 0 h 1226820"/>
                  <a:gd name="connsiteX1" fmla="*/ 614680 w 2194560"/>
                  <a:gd name="connsiteY1" fmla="*/ 68580 h 1226820"/>
                  <a:gd name="connsiteX2" fmla="*/ 1506220 w 2194560"/>
                  <a:gd name="connsiteY2" fmla="*/ 256540 h 1226820"/>
                  <a:gd name="connsiteX3" fmla="*/ 1846580 w 2194560"/>
                  <a:gd name="connsiteY3" fmla="*/ 635000 h 1226820"/>
                  <a:gd name="connsiteX4" fmla="*/ 2194560 w 2194560"/>
                  <a:gd name="connsiteY4" fmla="*/ 1226820 h 1226820"/>
                  <a:gd name="connsiteX0" fmla="*/ 0 w 2194560"/>
                  <a:gd name="connsiteY0" fmla="*/ 0 h 1226820"/>
                  <a:gd name="connsiteX1" fmla="*/ 614680 w 2194560"/>
                  <a:gd name="connsiteY1" fmla="*/ 68580 h 1226820"/>
                  <a:gd name="connsiteX2" fmla="*/ 1658620 w 2194560"/>
                  <a:gd name="connsiteY2" fmla="*/ 149860 h 1226820"/>
                  <a:gd name="connsiteX3" fmla="*/ 1846580 w 2194560"/>
                  <a:gd name="connsiteY3" fmla="*/ 635000 h 1226820"/>
                  <a:gd name="connsiteX4" fmla="*/ 2194560 w 2194560"/>
                  <a:gd name="connsiteY4" fmla="*/ 1226820 h 1226820"/>
                  <a:gd name="connsiteX0" fmla="*/ 0 w 2194560"/>
                  <a:gd name="connsiteY0" fmla="*/ 0 h 1226820"/>
                  <a:gd name="connsiteX1" fmla="*/ 614680 w 2194560"/>
                  <a:gd name="connsiteY1" fmla="*/ 68580 h 1226820"/>
                  <a:gd name="connsiteX2" fmla="*/ 1658620 w 2194560"/>
                  <a:gd name="connsiteY2" fmla="*/ 149860 h 1226820"/>
                  <a:gd name="connsiteX3" fmla="*/ 1968500 w 2194560"/>
                  <a:gd name="connsiteY3" fmla="*/ 579120 h 1226820"/>
                  <a:gd name="connsiteX4" fmla="*/ 2194560 w 2194560"/>
                  <a:gd name="connsiteY4" fmla="*/ 1226820 h 122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4560" h="1226820">
                    <a:moveTo>
                      <a:pt x="0" y="0"/>
                    </a:moveTo>
                    <a:lnTo>
                      <a:pt x="614680" y="68580"/>
                    </a:lnTo>
                    <a:lnTo>
                      <a:pt x="1658620" y="149860"/>
                    </a:lnTo>
                    <a:lnTo>
                      <a:pt x="1968500" y="579120"/>
                    </a:lnTo>
                    <a:lnTo>
                      <a:pt x="2194560" y="122682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141" name="Connecteur droit 76"/>
              <p:cNvCxnSpPr/>
              <p:nvPr/>
            </p:nvCxnSpPr>
            <p:spPr>
              <a:xfrm rot="16200000" flipH="1">
                <a:off x="3890050" y="5163700"/>
                <a:ext cx="652774" cy="3527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4625680" y="4883153"/>
                <a:ext cx="1195973" cy="7762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>
                <a:stCxn id="153" idx="2"/>
              </p:cNvCxnSpPr>
              <p:nvPr/>
            </p:nvCxnSpPr>
            <p:spPr>
              <a:xfrm rot="16200000" flipH="1">
                <a:off x="5188364" y="4313379"/>
                <a:ext cx="292868" cy="99488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Forme libre 143"/>
              <p:cNvSpPr/>
              <p:nvPr/>
            </p:nvSpPr>
            <p:spPr>
              <a:xfrm flipH="1" flipV="1">
                <a:off x="1408192" y="4248020"/>
                <a:ext cx="2254358" cy="1238510"/>
              </a:xfrm>
              <a:custGeom>
                <a:avLst/>
                <a:gdLst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389380 w 2204720"/>
                  <a:gd name="connsiteY2" fmla="*/ 19304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35064 w 2239784"/>
                  <a:gd name="connsiteY0" fmla="*/ 66295 h 1237235"/>
                  <a:gd name="connsiteX1" fmla="*/ 0 w 2239784"/>
                  <a:gd name="connsiteY1" fmla="*/ 0 h 1237235"/>
                  <a:gd name="connsiteX2" fmla="*/ 659904 w 2239784"/>
                  <a:gd name="connsiteY2" fmla="*/ 78995 h 1237235"/>
                  <a:gd name="connsiteX3" fmla="*/ 1551444 w 2239784"/>
                  <a:gd name="connsiteY3" fmla="*/ 266955 h 1237235"/>
                  <a:gd name="connsiteX4" fmla="*/ 1891804 w 2239784"/>
                  <a:gd name="connsiteY4" fmla="*/ 645415 h 1237235"/>
                  <a:gd name="connsiteX5" fmla="*/ 2239784 w 2239784"/>
                  <a:gd name="connsiteY5" fmla="*/ 1237235 h 1237235"/>
                  <a:gd name="connsiteX0" fmla="*/ 0 w 2255520"/>
                  <a:gd name="connsiteY0" fmla="*/ 5335 h 1237235"/>
                  <a:gd name="connsiteX1" fmla="*/ 15736 w 2255520"/>
                  <a:gd name="connsiteY1" fmla="*/ 0 h 1237235"/>
                  <a:gd name="connsiteX2" fmla="*/ 675640 w 2255520"/>
                  <a:gd name="connsiteY2" fmla="*/ 78995 h 1237235"/>
                  <a:gd name="connsiteX3" fmla="*/ 1567180 w 2255520"/>
                  <a:gd name="connsiteY3" fmla="*/ 266955 h 1237235"/>
                  <a:gd name="connsiteX4" fmla="*/ 1907540 w 2255520"/>
                  <a:gd name="connsiteY4" fmla="*/ 645415 h 1237235"/>
                  <a:gd name="connsiteX5" fmla="*/ 2255520 w 2255520"/>
                  <a:gd name="connsiteY5" fmla="*/ 1237235 h 1237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5520" h="1237235">
                    <a:moveTo>
                      <a:pt x="0" y="5335"/>
                    </a:moveTo>
                    <a:lnTo>
                      <a:pt x="15736" y="0"/>
                    </a:lnTo>
                    <a:lnTo>
                      <a:pt x="675640" y="78995"/>
                    </a:lnTo>
                    <a:lnTo>
                      <a:pt x="1567180" y="266955"/>
                    </a:lnTo>
                    <a:lnTo>
                      <a:pt x="1907540" y="645415"/>
                    </a:lnTo>
                    <a:lnTo>
                      <a:pt x="2255520" y="1237235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145" name="Connecteur droit 144"/>
              <p:cNvCxnSpPr/>
              <p:nvPr/>
            </p:nvCxnSpPr>
            <p:spPr>
              <a:xfrm rot="5400000">
                <a:off x="2672896" y="5026096"/>
                <a:ext cx="815086" cy="46568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 rot="10800000" flipV="1">
                <a:off x="1418775" y="4689086"/>
                <a:ext cx="1531129" cy="9703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 rot="10800000" flipV="1">
                <a:off x="1411719" y="4491489"/>
                <a:ext cx="1273590" cy="4657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>
                <a:endCxn id="154" idx="2"/>
              </p:cNvCxnSpPr>
              <p:nvPr/>
            </p:nvCxnSpPr>
            <p:spPr>
              <a:xfrm rot="10800000" flipV="1">
                <a:off x="3620214" y="4921968"/>
                <a:ext cx="7056" cy="73393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>
                <a:stCxn id="154" idx="1"/>
              </p:cNvCxnSpPr>
              <p:nvPr/>
            </p:nvCxnSpPr>
            <p:spPr>
              <a:xfrm rot="10800000" flipH="1">
                <a:off x="1411719" y="4195094"/>
                <a:ext cx="1030161" cy="4939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>
                <a:endCxn id="154" idx="0"/>
              </p:cNvCxnSpPr>
              <p:nvPr/>
            </p:nvCxnSpPr>
            <p:spPr>
              <a:xfrm rot="5400000" flipH="1" flipV="1">
                <a:off x="3267363" y="3178881"/>
                <a:ext cx="702176" cy="352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 flipV="1">
                <a:off x="4773854" y="4248020"/>
                <a:ext cx="1061911" cy="105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Forme libre 151"/>
              <p:cNvSpPr/>
              <p:nvPr/>
            </p:nvSpPr>
            <p:spPr>
              <a:xfrm>
                <a:off x="1969135" y="3284736"/>
                <a:ext cx="3340968" cy="1993611"/>
              </a:xfrm>
              <a:custGeom>
                <a:avLst/>
                <a:gdLst>
                  <a:gd name="connsiteX0" fmla="*/ 2199640 w 3337560"/>
                  <a:gd name="connsiteY0" fmla="*/ 0 h 1991360"/>
                  <a:gd name="connsiteX1" fmla="*/ 2814320 w 3337560"/>
                  <a:gd name="connsiteY1" fmla="*/ 269240 h 1991360"/>
                  <a:gd name="connsiteX2" fmla="*/ 3180080 w 3337560"/>
                  <a:gd name="connsiteY2" fmla="*/ 543560 h 1991360"/>
                  <a:gd name="connsiteX3" fmla="*/ 3337560 w 3337560"/>
                  <a:gd name="connsiteY3" fmla="*/ 970280 h 1991360"/>
                  <a:gd name="connsiteX4" fmla="*/ 3256280 w 3337560"/>
                  <a:gd name="connsiteY4" fmla="*/ 1498600 h 1991360"/>
                  <a:gd name="connsiteX5" fmla="*/ 2946400 w 3337560"/>
                  <a:gd name="connsiteY5" fmla="*/ 1778000 h 1991360"/>
                  <a:gd name="connsiteX6" fmla="*/ 2194560 w 3337560"/>
                  <a:gd name="connsiteY6" fmla="*/ 1965960 h 1991360"/>
                  <a:gd name="connsiteX7" fmla="*/ 1656080 w 3337560"/>
                  <a:gd name="connsiteY7" fmla="*/ 1991360 h 1991360"/>
                  <a:gd name="connsiteX8" fmla="*/ 1148080 w 3337560"/>
                  <a:gd name="connsiteY8" fmla="*/ 1910080 h 1991360"/>
                  <a:gd name="connsiteX9" fmla="*/ 543560 w 3337560"/>
                  <a:gd name="connsiteY9" fmla="*/ 1701800 h 1991360"/>
                  <a:gd name="connsiteX10" fmla="*/ 218440 w 3337560"/>
                  <a:gd name="connsiteY10" fmla="*/ 1397000 h 1991360"/>
                  <a:gd name="connsiteX11" fmla="*/ 0 w 3337560"/>
                  <a:gd name="connsiteY11" fmla="*/ 939800 h 1991360"/>
                  <a:gd name="connsiteX12" fmla="*/ 30480 w 3337560"/>
                  <a:gd name="connsiteY12" fmla="*/ 457200 h 1991360"/>
                  <a:gd name="connsiteX13" fmla="*/ 309880 w 3337560"/>
                  <a:gd name="connsiteY13" fmla="*/ 121920 h 1991360"/>
                  <a:gd name="connsiteX14" fmla="*/ 1148080 w 3337560"/>
                  <a:gd name="connsiteY14" fmla="*/ 0 h 1991360"/>
                  <a:gd name="connsiteX15" fmla="*/ 1661160 w 3337560"/>
                  <a:gd name="connsiteY15" fmla="*/ 5080 h 1991360"/>
                  <a:gd name="connsiteX16" fmla="*/ 2199640 w 3337560"/>
                  <a:gd name="connsiteY16" fmla="*/ 0 h 1991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37560" h="1991360">
                    <a:moveTo>
                      <a:pt x="2199640" y="0"/>
                    </a:moveTo>
                    <a:lnTo>
                      <a:pt x="2814320" y="269240"/>
                    </a:lnTo>
                    <a:lnTo>
                      <a:pt x="3180080" y="543560"/>
                    </a:lnTo>
                    <a:lnTo>
                      <a:pt x="3337560" y="970280"/>
                    </a:lnTo>
                    <a:lnTo>
                      <a:pt x="3256280" y="1498600"/>
                    </a:lnTo>
                    <a:lnTo>
                      <a:pt x="2946400" y="1778000"/>
                    </a:lnTo>
                    <a:lnTo>
                      <a:pt x="2194560" y="1965960"/>
                    </a:lnTo>
                    <a:lnTo>
                      <a:pt x="1656080" y="1991360"/>
                    </a:lnTo>
                    <a:lnTo>
                      <a:pt x="1148080" y="1910080"/>
                    </a:lnTo>
                    <a:lnTo>
                      <a:pt x="543560" y="1701800"/>
                    </a:lnTo>
                    <a:lnTo>
                      <a:pt x="218440" y="1397000"/>
                    </a:lnTo>
                    <a:lnTo>
                      <a:pt x="0" y="939800"/>
                    </a:lnTo>
                    <a:lnTo>
                      <a:pt x="30480" y="457200"/>
                    </a:lnTo>
                    <a:lnTo>
                      <a:pt x="309880" y="121920"/>
                    </a:lnTo>
                    <a:lnTo>
                      <a:pt x="1148080" y="0"/>
                    </a:lnTo>
                    <a:lnTo>
                      <a:pt x="1661160" y="5080"/>
                    </a:lnTo>
                    <a:lnTo>
                      <a:pt x="219964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grpSp>
          <p:nvGrpSpPr>
            <p:cNvPr id="131" name="Groupe 173"/>
            <p:cNvGrpSpPr>
              <a:grpSpLocks noChangeAspect="1"/>
            </p:cNvGrpSpPr>
            <p:nvPr/>
          </p:nvGrpSpPr>
          <p:grpSpPr bwMode="auto">
            <a:xfrm>
              <a:off x="394538" y="5032182"/>
              <a:ext cx="1994512" cy="1279009"/>
              <a:chOff x="398841" y="504456"/>
              <a:chExt cx="4431103" cy="2843987"/>
            </a:xfrm>
          </p:grpSpPr>
          <p:sp>
            <p:nvSpPr>
              <p:cNvPr id="97" name="Arc 91"/>
              <p:cNvSpPr/>
              <p:nvPr/>
            </p:nvSpPr>
            <p:spPr>
              <a:xfrm rot="1158457">
                <a:off x="1333746" y="1241918"/>
                <a:ext cx="2568346" cy="1354951"/>
              </a:xfrm>
              <a:prstGeom prst="arc">
                <a:avLst>
                  <a:gd name="adj1" fmla="val 3451"/>
                  <a:gd name="adj2" fmla="val 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05897" y="511514"/>
                <a:ext cx="4416991" cy="282634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99" name="Forme libre 98"/>
              <p:cNvSpPr/>
              <p:nvPr/>
            </p:nvSpPr>
            <p:spPr>
              <a:xfrm flipH="1">
                <a:off x="398841" y="751453"/>
                <a:ext cx="2204966" cy="1171468"/>
              </a:xfrm>
              <a:custGeom>
                <a:avLst/>
                <a:gdLst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389380 w 2204720"/>
                  <a:gd name="connsiteY2" fmla="*/ 19304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4720" h="1170940">
                    <a:moveTo>
                      <a:pt x="0" y="0"/>
                    </a:moveTo>
                    <a:lnTo>
                      <a:pt x="624840" y="12700"/>
                    </a:lnTo>
                    <a:lnTo>
                      <a:pt x="1516380" y="200660"/>
                    </a:lnTo>
                    <a:lnTo>
                      <a:pt x="1856740" y="579120"/>
                    </a:lnTo>
                    <a:lnTo>
                      <a:pt x="2204720" y="117094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100" name="Connecteur droit 99"/>
              <p:cNvCxnSpPr/>
              <p:nvPr/>
            </p:nvCxnSpPr>
            <p:spPr>
              <a:xfrm rot="16200000" flipV="1">
                <a:off x="1686488" y="659739"/>
                <a:ext cx="649247" cy="33868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>
              <a:xfrm rot="10800000">
                <a:off x="412953" y="511514"/>
                <a:ext cx="1174806" cy="77627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/>
              <p:cNvCxnSpPr/>
              <p:nvPr/>
            </p:nvCxnSpPr>
            <p:spPr>
              <a:xfrm rot="10800000">
                <a:off x="402368" y="1213690"/>
                <a:ext cx="984299" cy="31403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Forme libre 102"/>
              <p:cNvSpPr/>
              <p:nvPr/>
            </p:nvSpPr>
            <p:spPr>
              <a:xfrm>
                <a:off x="2624975" y="751453"/>
                <a:ext cx="2201439" cy="1171468"/>
              </a:xfrm>
              <a:custGeom>
                <a:avLst/>
                <a:gdLst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389380 w 2204720"/>
                  <a:gd name="connsiteY2" fmla="*/ 19304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4720" h="1170940">
                    <a:moveTo>
                      <a:pt x="0" y="0"/>
                    </a:moveTo>
                    <a:lnTo>
                      <a:pt x="624840" y="12700"/>
                    </a:lnTo>
                    <a:lnTo>
                      <a:pt x="1516380" y="200660"/>
                    </a:lnTo>
                    <a:lnTo>
                      <a:pt x="1856740" y="579120"/>
                    </a:lnTo>
                    <a:lnTo>
                      <a:pt x="2204720" y="117094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104" name="Connecteur droit 103"/>
              <p:cNvCxnSpPr/>
              <p:nvPr/>
            </p:nvCxnSpPr>
            <p:spPr>
              <a:xfrm rot="5400000" flipH="1" flipV="1">
                <a:off x="2776610" y="730313"/>
                <a:ext cx="836260" cy="38454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/>
              <p:nvPr/>
            </p:nvCxnSpPr>
            <p:spPr>
              <a:xfrm flipV="1">
                <a:off x="3439932" y="511514"/>
                <a:ext cx="1375900" cy="88565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/>
              <p:cNvCxnSpPr/>
              <p:nvPr/>
            </p:nvCxnSpPr>
            <p:spPr>
              <a:xfrm flipV="1">
                <a:off x="3806839" y="1238388"/>
                <a:ext cx="1019576" cy="3246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Forme libre 106"/>
              <p:cNvSpPr/>
              <p:nvPr/>
            </p:nvSpPr>
            <p:spPr>
              <a:xfrm flipV="1">
                <a:off x="2624975" y="1929978"/>
                <a:ext cx="2204969" cy="1171468"/>
              </a:xfrm>
              <a:custGeom>
                <a:avLst/>
                <a:gdLst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389380 w 2204720"/>
                  <a:gd name="connsiteY2" fmla="*/ 19304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4720" h="1170940">
                    <a:moveTo>
                      <a:pt x="0" y="0"/>
                    </a:moveTo>
                    <a:lnTo>
                      <a:pt x="624840" y="12700"/>
                    </a:lnTo>
                    <a:lnTo>
                      <a:pt x="1516380" y="200660"/>
                    </a:lnTo>
                    <a:lnTo>
                      <a:pt x="1856740" y="579120"/>
                    </a:lnTo>
                    <a:lnTo>
                      <a:pt x="2204720" y="117094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108" name="Connecteur droit 107"/>
              <p:cNvCxnSpPr/>
              <p:nvPr/>
            </p:nvCxnSpPr>
            <p:spPr>
              <a:xfrm rot="16200000" flipH="1">
                <a:off x="2884225" y="2845658"/>
                <a:ext cx="656304" cy="34926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>
              <a:xfrm>
                <a:off x="3626912" y="2554527"/>
                <a:ext cx="1188920" cy="78685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 rot="16200000" flipH="1">
                <a:off x="4182540" y="1995336"/>
                <a:ext cx="292868" cy="99488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Forme libre 110"/>
              <p:cNvSpPr/>
              <p:nvPr/>
            </p:nvSpPr>
            <p:spPr>
              <a:xfrm flipH="1" flipV="1">
                <a:off x="402368" y="1929978"/>
                <a:ext cx="2201439" cy="1171468"/>
              </a:xfrm>
              <a:custGeom>
                <a:avLst/>
                <a:gdLst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389380 w 2204720"/>
                  <a:gd name="connsiteY2" fmla="*/ 19304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47700 w 2204720"/>
                  <a:gd name="connsiteY1" fmla="*/ 2794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  <a:gd name="connsiteX0" fmla="*/ 0 w 2204720"/>
                  <a:gd name="connsiteY0" fmla="*/ 0 h 1170940"/>
                  <a:gd name="connsiteX1" fmla="*/ 624840 w 2204720"/>
                  <a:gd name="connsiteY1" fmla="*/ 12700 h 1170940"/>
                  <a:gd name="connsiteX2" fmla="*/ 1516380 w 2204720"/>
                  <a:gd name="connsiteY2" fmla="*/ 200660 h 1170940"/>
                  <a:gd name="connsiteX3" fmla="*/ 1856740 w 2204720"/>
                  <a:gd name="connsiteY3" fmla="*/ 579120 h 1170940"/>
                  <a:gd name="connsiteX4" fmla="*/ 2204720 w 2204720"/>
                  <a:gd name="connsiteY4" fmla="*/ 1170940 h 117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4720" h="1170940">
                    <a:moveTo>
                      <a:pt x="0" y="0"/>
                    </a:moveTo>
                    <a:lnTo>
                      <a:pt x="624840" y="12700"/>
                    </a:lnTo>
                    <a:lnTo>
                      <a:pt x="1516380" y="200660"/>
                    </a:lnTo>
                    <a:lnTo>
                      <a:pt x="1856740" y="579120"/>
                    </a:lnTo>
                    <a:lnTo>
                      <a:pt x="2204720" y="117094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cxnSp>
            <p:nvCxnSpPr>
              <p:cNvPr id="112" name="Connecteur droit 111"/>
              <p:cNvCxnSpPr/>
              <p:nvPr/>
            </p:nvCxnSpPr>
            <p:spPr>
              <a:xfrm rot="5400000">
                <a:off x="1645903" y="2711580"/>
                <a:ext cx="832730" cy="4409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/>
              <p:cNvCxnSpPr/>
              <p:nvPr/>
            </p:nvCxnSpPr>
            <p:spPr>
              <a:xfrm flipH="1">
                <a:off x="412953" y="2455728"/>
                <a:ext cx="1375900" cy="8856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/>
              <p:cNvCxnSpPr/>
              <p:nvPr/>
            </p:nvCxnSpPr>
            <p:spPr>
              <a:xfrm flipH="1">
                <a:off x="405897" y="2279302"/>
                <a:ext cx="1114832" cy="3599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/>
              <p:cNvCxnSpPr>
                <a:endCxn id="98" idx="2"/>
              </p:cNvCxnSpPr>
              <p:nvPr/>
            </p:nvCxnSpPr>
            <p:spPr>
              <a:xfrm rot="10800000" flipV="1">
                <a:off x="2614392" y="2603926"/>
                <a:ext cx="7056" cy="733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/>
              <p:cNvCxnSpPr>
                <a:stCxn id="98" idx="1"/>
              </p:cNvCxnSpPr>
              <p:nvPr/>
            </p:nvCxnSpPr>
            <p:spPr>
              <a:xfrm rot="10800000" flipH="1" flipV="1">
                <a:off x="405897" y="1926450"/>
                <a:ext cx="800843" cy="352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/>
              <p:cNvCxnSpPr>
                <a:endCxn id="98" idx="0"/>
              </p:cNvCxnSpPr>
              <p:nvPr/>
            </p:nvCxnSpPr>
            <p:spPr>
              <a:xfrm rot="10800000">
                <a:off x="2614392" y="511514"/>
                <a:ext cx="3527" cy="7374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/>
              <p:cNvCxnSpPr>
                <a:endCxn id="107" idx="4"/>
              </p:cNvCxnSpPr>
              <p:nvPr/>
            </p:nvCxnSpPr>
            <p:spPr>
              <a:xfrm flipV="1">
                <a:off x="3820950" y="1929978"/>
                <a:ext cx="1008993" cy="10585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/>
              <p:cNvCxnSpPr/>
              <p:nvPr/>
            </p:nvCxnSpPr>
            <p:spPr>
              <a:xfrm rot="10800000">
                <a:off x="3450515" y="1414814"/>
                <a:ext cx="384547" cy="1446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/>
              <p:cNvCxnSpPr/>
              <p:nvPr/>
            </p:nvCxnSpPr>
            <p:spPr>
              <a:xfrm rot="5400000">
                <a:off x="3595124" y="1792368"/>
                <a:ext cx="469292" cy="176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/>
              <p:cNvCxnSpPr/>
              <p:nvPr/>
            </p:nvCxnSpPr>
            <p:spPr>
              <a:xfrm rot="16200000" flipH="1">
                <a:off x="3348188" y="1510085"/>
                <a:ext cx="215241" cy="24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/>
              <p:cNvCxnSpPr/>
              <p:nvPr/>
            </p:nvCxnSpPr>
            <p:spPr>
              <a:xfrm>
                <a:off x="3023634" y="1337187"/>
                <a:ext cx="440992" cy="6351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/>
              <p:cNvCxnSpPr/>
              <p:nvPr/>
            </p:nvCxnSpPr>
            <p:spPr>
              <a:xfrm rot="5400000">
                <a:off x="1192610" y="1725339"/>
                <a:ext cx="229355" cy="1869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/>
              <p:cNvCxnSpPr/>
              <p:nvPr/>
            </p:nvCxnSpPr>
            <p:spPr>
              <a:xfrm rot="16200000" flipH="1">
                <a:off x="1206715" y="1975871"/>
                <a:ext cx="338738" cy="28929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/>
              <p:cNvCxnSpPr/>
              <p:nvPr/>
            </p:nvCxnSpPr>
            <p:spPr>
              <a:xfrm flipV="1">
                <a:off x="1520728" y="2215789"/>
                <a:ext cx="254012" cy="705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/>
              <p:cNvCxnSpPr/>
              <p:nvPr/>
            </p:nvCxnSpPr>
            <p:spPr>
              <a:xfrm rot="16200000" flipV="1">
                <a:off x="1675940" y="2325174"/>
                <a:ext cx="225825" cy="2116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126"/>
              <p:cNvCxnSpPr/>
              <p:nvPr/>
            </p:nvCxnSpPr>
            <p:spPr>
              <a:xfrm rot="10800000">
                <a:off x="1799435" y="2459256"/>
                <a:ext cx="490386" cy="5998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/>
              <p:cNvCxnSpPr/>
              <p:nvPr/>
            </p:nvCxnSpPr>
            <p:spPr>
              <a:xfrm>
                <a:off x="1513672" y="2275773"/>
                <a:ext cx="292819" cy="194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Forme libre 128"/>
              <p:cNvSpPr/>
              <p:nvPr/>
            </p:nvSpPr>
            <p:spPr>
              <a:xfrm>
                <a:off x="938616" y="1273674"/>
                <a:ext cx="2088545" cy="1584306"/>
              </a:xfrm>
              <a:custGeom>
                <a:avLst/>
                <a:gdLst>
                  <a:gd name="connsiteX0" fmla="*/ 2087880 w 2087880"/>
                  <a:gd name="connsiteY0" fmla="*/ 1412240 h 1584960"/>
                  <a:gd name="connsiteX1" fmla="*/ 1691640 w 2087880"/>
                  <a:gd name="connsiteY1" fmla="*/ 1584960 h 1584960"/>
                  <a:gd name="connsiteX2" fmla="*/ 1193800 w 2087880"/>
                  <a:gd name="connsiteY2" fmla="*/ 1569720 h 1584960"/>
                  <a:gd name="connsiteX3" fmla="*/ 502920 w 2087880"/>
                  <a:gd name="connsiteY3" fmla="*/ 1417320 h 1584960"/>
                  <a:gd name="connsiteX4" fmla="*/ 198120 w 2087880"/>
                  <a:gd name="connsiteY4" fmla="*/ 1127760 h 1584960"/>
                  <a:gd name="connsiteX5" fmla="*/ 0 w 2087880"/>
                  <a:gd name="connsiteY5" fmla="*/ 650240 h 1584960"/>
                  <a:gd name="connsiteX6" fmla="*/ 142240 w 2087880"/>
                  <a:gd name="connsiteY6" fmla="*/ 162560 h 1584960"/>
                  <a:gd name="connsiteX7" fmla="*/ 645160 w 2087880"/>
                  <a:gd name="connsiteY7" fmla="*/ 0 h 158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87880" h="1584960">
                    <a:moveTo>
                      <a:pt x="2087880" y="1412240"/>
                    </a:moveTo>
                    <a:lnTo>
                      <a:pt x="1691640" y="1584960"/>
                    </a:lnTo>
                    <a:lnTo>
                      <a:pt x="1193800" y="1569720"/>
                    </a:lnTo>
                    <a:lnTo>
                      <a:pt x="502920" y="1417320"/>
                    </a:lnTo>
                    <a:lnTo>
                      <a:pt x="198120" y="1127760"/>
                    </a:lnTo>
                    <a:lnTo>
                      <a:pt x="0" y="650240"/>
                    </a:lnTo>
                    <a:lnTo>
                      <a:pt x="142240" y="162560"/>
                    </a:lnTo>
                    <a:lnTo>
                      <a:pt x="64516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30" name="Forme libre 129"/>
              <p:cNvSpPr/>
              <p:nvPr/>
            </p:nvSpPr>
            <p:spPr>
              <a:xfrm>
                <a:off x="2198094" y="1009036"/>
                <a:ext cx="2201439" cy="1570189"/>
              </a:xfrm>
              <a:custGeom>
                <a:avLst/>
                <a:gdLst>
                  <a:gd name="connsiteX0" fmla="*/ 0 w 2199640"/>
                  <a:gd name="connsiteY0" fmla="*/ 132080 h 1569720"/>
                  <a:gd name="connsiteX1" fmla="*/ 426720 w 2199640"/>
                  <a:gd name="connsiteY1" fmla="*/ 0 h 1569720"/>
                  <a:gd name="connsiteX2" fmla="*/ 949960 w 2199640"/>
                  <a:gd name="connsiteY2" fmla="*/ 15240 h 1569720"/>
                  <a:gd name="connsiteX3" fmla="*/ 1534160 w 2199640"/>
                  <a:gd name="connsiteY3" fmla="*/ 193040 h 1569720"/>
                  <a:gd name="connsiteX4" fmla="*/ 1996440 w 2199640"/>
                  <a:gd name="connsiteY4" fmla="*/ 431800 h 1569720"/>
                  <a:gd name="connsiteX5" fmla="*/ 2199640 w 2199640"/>
                  <a:gd name="connsiteY5" fmla="*/ 985520 h 1569720"/>
                  <a:gd name="connsiteX6" fmla="*/ 2006600 w 2199640"/>
                  <a:gd name="connsiteY6" fmla="*/ 1437640 h 1569720"/>
                  <a:gd name="connsiteX7" fmla="*/ 1452880 w 2199640"/>
                  <a:gd name="connsiteY7" fmla="*/ 1569720 h 156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99640" h="1569720">
                    <a:moveTo>
                      <a:pt x="0" y="132080"/>
                    </a:moveTo>
                    <a:lnTo>
                      <a:pt x="426720" y="0"/>
                    </a:lnTo>
                    <a:lnTo>
                      <a:pt x="949960" y="15240"/>
                    </a:lnTo>
                    <a:lnTo>
                      <a:pt x="1534160" y="193040"/>
                    </a:lnTo>
                    <a:lnTo>
                      <a:pt x="1996440" y="431800"/>
                    </a:lnTo>
                    <a:lnTo>
                      <a:pt x="2199640" y="985520"/>
                    </a:lnTo>
                    <a:lnTo>
                      <a:pt x="2006600" y="1437640"/>
                    </a:lnTo>
                    <a:lnTo>
                      <a:pt x="1452880" y="156972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93" name="Flèche droite 92"/>
            <p:cNvSpPr/>
            <p:nvPr/>
          </p:nvSpPr>
          <p:spPr>
            <a:xfrm rot="7672281">
              <a:off x="1399079" y="4526661"/>
              <a:ext cx="388780" cy="3048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4" name="Flèche droite 93"/>
            <p:cNvSpPr/>
            <p:nvPr/>
          </p:nvSpPr>
          <p:spPr>
            <a:xfrm rot="13927719" flipH="1">
              <a:off x="3732631" y="4551257"/>
              <a:ext cx="388781" cy="30330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5" name="ZoneTexte 166"/>
            <p:cNvSpPr txBox="1">
              <a:spLocks noChangeArrowheads="1"/>
            </p:cNvSpPr>
            <p:nvPr/>
          </p:nvSpPr>
          <p:spPr bwMode="auto">
            <a:xfrm>
              <a:off x="4186989" y="4620126"/>
              <a:ext cx="1117959" cy="307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 dirty="0" smtClean="0"/>
                <a:t>Adaptation</a:t>
              </a:r>
              <a:endParaRPr lang="fr-FR" sz="1400" b="1" dirty="0"/>
            </a:p>
          </p:txBody>
        </p:sp>
        <p:sp>
          <p:nvSpPr>
            <p:cNvPr id="96" name="ZoneTexte 167"/>
            <p:cNvSpPr txBox="1">
              <a:spLocks noChangeArrowheads="1"/>
            </p:cNvSpPr>
            <p:nvPr/>
          </p:nvSpPr>
          <p:spPr bwMode="auto">
            <a:xfrm>
              <a:off x="385010" y="4604084"/>
              <a:ext cx="1130787" cy="307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 dirty="0" smtClean="0"/>
                <a:t>Remaillage</a:t>
              </a:r>
              <a:endParaRPr lang="fr-FR" sz="1400" b="1" dirty="0"/>
            </a:p>
          </p:txBody>
        </p:sp>
      </p:grpSp>
      <p:sp>
        <p:nvSpPr>
          <p:cNvPr id="155" name="Text Box 6"/>
          <p:cNvSpPr txBox="1">
            <a:spLocks noChangeArrowheads="1"/>
          </p:cNvSpPr>
          <p:nvPr/>
        </p:nvSpPr>
        <p:spPr bwMode="auto">
          <a:xfrm>
            <a:off x="1268413" y="134938"/>
            <a:ext cx="30588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Interface Fluide </a:t>
            </a:r>
            <a:r>
              <a:rPr lang="fr-FR" sz="2000" b="1" dirty="0">
                <a:solidFill>
                  <a:srgbClr val="FF0000"/>
                </a:solidFill>
              </a:rPr>
              <a:t>/ </a:t>
            </a:r>
            <a:r>
              <a:rPr lang="fr-FR" sz="2000" b="1" dirty="0" smtClean="0">
                <a:solidFill>
                  <a:srgbClr val="FF0000"/>
                </a:solidFill>
              </a:rPr>
              <a:t>Solide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grpSp>
        <p:nvGrpSpPr>
          <p:cNvPr id="156" name="Groupe 177"/>
          <p:cNvGrpSpPr>
            <a:grpSpLocks/>
          </p:cNvGrpSpPr>
          <p:nvPr/>
        </p:nvGrpSpPr>
        <p:grpSpPr bwMode="auto">
          <a:xfrm>
            <a:off x="4740275" y="2447925"/>
            <a:ext cx="3884613" cy="1836738"/>
            <a:chOff x="4740441" y="2448202"/>
            <a:chExt cx="3885156" cy="1836679"/>
          </a:xfrm>
        </p:grpSpPr>
        <p:grpSp>
          <p:nvGrpSpPr>
            <p:cNvPr id="157" name="Groupe 173"/>
            <p:cNvGrpSpPr>
              <a:grpSpLocks/>
            </p:cNvGrpSpPr>
            <p:nvPr/>
          </p:nvGrpSpPr>
          <p:grpSpPr bwMode="auto">
            <a:xfrm>
              <a:off x="4740441" y="2448202"/>
              <a:ext cx="3885154" cy="1836679"/>
              <a:chOff x="4740441" y="2448202"/>
              <a:chExt cx="3885154" cy="1836679"/>
            </a:xfrm>
          </p:grpSpPr>
          <p:grpSp>
            <p:nvGrpSpPr>
              <p:cNvPr id="160" name="Groupe 316"/>
              <p:cNvGrpSpPr>
                <a:grpSpLocks noChangeAspect="1"/>
              </p:cNvGrpSpPr>
              <p:nvPr/>
            </p:nvGrpSpPr>
            <p:grpSpPr bwMode="auto">
              <a:xfrm>
                <a:off x="6634592" y="3011747"/>
                <a:ext cx="1991003" cy="1273134"/>
                <a:chOff x="6659041" y="639949"/>
                <a:chExt cx="2211239" cy="1414931"/>
              </a:xfrm>
            </p:grpSpPr>
            <p:grpSp>
              <p:nvGrpSpPr>
                <p:cNvPr id="163" name="Groupe 250"/>
                <p:cNvGrpSpPr>
                  <a:grpSpLocks/>
                </p:cNvGrpSpPr>
                <p:nvPr/>
              </p:nvGrpSpPr>
              <p:grpSpPr bwMode="auto">
                <a:xfrm>
                  <a:off x="6659041" y="639949"/>
                  <a:ext cx="2211239" cy="1414931"/>
                  <a:chOff x="3412921" y="4253979"/>
                  <a:chExt cx="2211239" cy="1414931"/>
                </a:xfrm>
              </p:grpSpPr>
              <p:sp>
                <p:nvSpPr>
                  <p:cNvPr id="172" name="Rectangle 171"/>
                  <p:cNvSpPr/>
                  <p:nvPr/>
                </p:nvSpPr>
                <p:spPr>
                  <a:xfrm>
                    <a:off x="3412921" y="4253979"/>
                    <a:ext cx="2211239" cy="1414931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173" name="Arc 172"/>
                  <p:cNvSpPr/>
                  <p:nvPr/>
                </p:nvSpPr>
                <p:spPr>
                  <a:xfrm>
                    <a:off x="3876681" y="4620944"/>
                    <a:ext cx="1287244" cy="677473"/>
                  </a:xfrm>
                  <a:prstGeom prst="arc">
                    <a:avLst>
                      <a:gd name="adj1" fmla="val 3451"/>
                      <a:gd name="adj2" fmla="val 0"/>
                    </a:avLst>
                  </a:prstGeom>
                  <a:solidFill>
                    <a:srgbClr val="FF00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  <p:cxnSp>
              <p:nvCxnSpPr>
                <p:cNvPr id="164" name="Connecteur droit 163"/>
                <p:cNvCxnSpPr/>
                <p:nvPr/>
              </p:nvCxnSpPr>
              <p:spPr>
                <a:xfrm rot="5400000">
                  <a:off x="6311298" y="1347415"/>
                  <a:ext cx="141493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164"/>
                <p:cNvCxnSpPr/>
                <p:nvPr/>
              </p:nvCxnSpPr>
              <p:spPr>
                <a:xfrm rot="5400000">
                  <a:off x="6679837" y="1347415"/>
                  <a:ext cx="141493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165"/>
                <p:cNvCxnSpPr/>
                <p:nvPr/>
              </p:nvCxnSpPr>
              <p:spPr>
                <a:xfrm rot="5400000">
                  <a:off x="7050141" y="1347415"/>
                  <a:ext cx="141493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necteur droit 166"/>
                <p:cNvCxnSpPr/>
                <p:nvPr/>
              </p:nvCxnSpPr>
              <p:spPr>
                <a:xfrm rot="5400000">
                  <a:off x="7418681" y="1347415"/>
                  <a:ext cx="141493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necteur droit 167"/>
                <p:cNvCxnSpPr/>
                <p:nvPr/>
              </p:nvCxnSpPr>
              <p:spPr>
                <a:xfrm rot="5400000">
                  <a:off x="7787220" y="1347415"/>
                  <a:ext cx="141493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necteur droit 168"/>
                <p:cNvCxnSpPr/>
                <p:nvPr/>
              </p:nvCxnSpPr>
              <p:spPr>
                <a:xfrm>
                  <a:off x="6659041" y="1345650"/>
                  <a:ext cx="221123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necteur droit 169"/>
                <p:cNvCxnSpPr/>
                <p:nvPr/>
              </p:nvCxnSpPr>
              <p:spPr>
                <a:xfrm>
                  <a:off x="6659041" y="992800"/>
                  <a:ext cx="221123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necteur droit 170"/>
                <p:cNvCxnSpPr/>
                <p:nvPr/>
              </p:nvCxnSpPr>
              <p:spPr>
                <a:xfrm>
                  <a:off x="6659041" y="1696736"/>
                  <a:ext cx="221123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1" name="Flèche droite 160"/>
              <p:cNvSpPr/>
              <p:nvPr/>
            </p:nvSpPr>
            <p:spPr>
              <a:xfrm rot="5400000">
                <a:off x="7435632" y="2490243"/>
                <a:ext cx="388926" cy="30484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62" name="ZoneTexte 168"/>
              <p:cNvSpPr txBox="1">
                <a:spLocks noChangeArrowheads="1"/>
              </p:cNvSpPr>
              <p:nvPr/>
            </p:nvSpPr>
            <p:spPr bwMode="auto">
              <a:xfrm>
                <a:off x="4740441" y="3296653"/>
                <a:ext cx="1844032" cy="523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400" b="1" dirty="0" smtClean="0"/>
                  <a:t>Formulation unifiée</a:t>
                </a:r>
                <a:endParaRPr lang="fr-FR" sz="1400" b="1" dirty="0"/>
              </a:p>
              <a:p>
                <a:r>
                  <a:rPr lang="fr-FR" sz="1400" b="1" dirty="0" smtClean="0"/>
                  <a:t>Fonction couleur</a:t>
                </a:r>
                <a:endParaRPr lang="fr-FR" sz="1400" b="1" dirty="0"/>
              </a:p>
            </p:txBody>
          </p:sp>
        </p:grpSp>
        <p:graphicFrame>
          <p:nvGraphicFramePr>
            <p:cNvPr id="158" name="Object 10"/>
            <p:cNvGraphicFramePr>
              <a:graphicFrameLocks noChangeAspect="1"/>
            </p:cNvGraphicFramePr>
            <p:nvPr/>
          </p:nvGraphicFramePr>
          <p:xfrm>
            <a:off x="7126622" y="3048502"/>
            <a:ext cx="501650" cy="242888"/>
          </p:xfrm>
          <a:graphic>
            <a:graphicData uri="http://schemas.openxmlformats.org/presentationml/2006/ole">
              <p:oleObj spid="_x0000_s48130" name="Equation" r:id="rId7" imgW="495000" imgH="241200" progId="Equation.DSMT4">
                <p:embed/>
              </p:oleObj>
            </a:graphicData>
          </a:graphic>
        </p:graphicFrame>
        <p:graphicFrame>
          <p:nvGraphicFramePr>
            <p:cNvPr id="159" name="Object 2"/>
            <p:cNvGraphicFramePr>
              <a:graphicFrameLocks noChangeAspect="1"/>
            </p:cNvGraphicFramePr>
            <p:nvPr/>
          </p:nvGraphicFramePr>
          <p:xfrm>
            <a:off x="7383296" y="3585911"/>
            <a:ext cx="501650" cy="242888"/>
          </p:xfrm>
          <a:graphic>
            <a:graphicData uri="http://schemas.openxmlformats.org/presentationml/2006/ole">
              <p:oleObj spid="_x0000_s48131" name="Equation" r:id="rId8" imgW="495000" imgH="241200" progId="Equation.DSMT4">
                <p:embed/>
              </p:oleObj>
            </a:graphicData>
          </a:graphic>
        </p:graphicFrame>
      </p:grpSp>
      <p:sp>
        <p:nvSpPr>
          <p:cNvPr id="181" name="ZoneTexte 180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4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32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5" name="Picture 9" descr="logo-imath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7" descr="Cemagef-FRQ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3" name="Picture 16" descr="digue02"/>
            <p:cNvPicPr>
              <a:picLocks noChangeAspect="1" noChangeArrowheads="1"/>
            </p:cNvPicPr>
            <p:nvPr/>
          </p:nvPicPr>
          <p:blipFill>
            <a:blip r:embed="rId6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1539875" y="141288"/>
            <a:ext cx="292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Modélisation physique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7388" y="3340100"/>
            <a:ext cx="2571750" cy="1171575"/>
            <a:chOff x="2235" y="2720"/>
            <a:chExt cx="1620" cy="738"/>
          </a:xfrm>
        </p:grpSpPr>
        <p:graphicFrame>
          <p:nvGraphicFramePr>
            <p:cNvPr id="9222" name="Object 7"/>
            <p:cNvGraphicFramePr>
              <a:graphicFrameLocks noChangeAspect="1"/>
            </p:cNvGraphicFramePr>
            <p:nvPr/>
          </p:nvGraphicFramePr>
          <p:xfrm>
            <a:off x="2239" y="3082"/>
            <a:ext cx="1404" cy="376"/>
          </p:xfrm>
          <a:graphic>
            <a:graphicData uri="http://schemas.openxmlformats.org/presentationml/2006/ole">
              <p:oleObj spid="_x0000_s49158" name="Equation" r:id="rId7" imgW="2222280" imgH="596880" progId="Equation.DSMT4">
                <p:embed/>
              </p:oleObj>
            </a:graphicData>
          </a:graphic>
        </p:graphicFrame>
        <p:sp>
          <p:nvSpPr>
            <p:cNvPr id="9246" name="Rectangle 8"/>
            <p:cNvSpPr>
              <a:spLocks noChangeArrowheads="1"/>
            </p:cNvSpPr>
            <p:nvPr/>
          </p:nvSpPr>
          <p:spPr bwMode="auto">
            <a:xfrm>
              <a:off x="2235" y="2720"/>
              <a:ext cx="1620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1400">
                  <a:solidFill>
                    <a:srgbClr val="008000"/>
                  </a:solidFill>
                </a:rPr>
                <a:t>Loi d’érosion</a:t>
              </a:r>
            </a:p>
            <a:p>
              <a:pPr marL="342900" indent="-342900">
                <a:spcBef>
                  <a:spcPct val="20000"/>
                </a:spcBef>
              </a:pPr>
              <a:r>
                <a:rPr lang="en-US" sz="1200">
                  <a:solidFill>
                    <a:srgbClr val="008000"/>
                  </a:solidFill>
                </a:rPr>
                <a:t>(Brivois, Bonelli, Borghi 2007)</a:t>
              </a:r>
            </a:p>
          </p:txBody>
        </p:sp>
      </p:grpSp>
      <p:graphicFrame>
        <p:nvGraphicFramePr>
          <p:cNvPr id="9218" name="Object 9"/>
          <p:cNvGraphicFramePr>
            <a:graphicFrameLocks noChangeAspect="1"/>
          </p:cNvGraphicFramePr>
          <p:nvPr/>
        </p:nvGraphicFramePr>
        <p:xfrm>
          <a:off x="1049338" y="4989513"/>
          <a:ext cx="827087" cy="561975"/>
        </p:xfrm>
        <a:graphic>
          <a:graphicData uri="http://schemas.openxmlformats.org/presentationml/2006/ole">
            <p:oleObj spid="_x0000_s49154" name="Equation" r:id="rId8" imgW="812520" imgH="558720" progId="Equation.DSMT4">
              <p:embed/>
            </p:oleObj>
          </a:graphicData>
        </a:graphic>
      </p:graphicFrame>
      <p:graphicFrame>
        <p:nvGraphicFramePr>
          <p:cNvPr id="9219" name="Object 10"/>
          <p:cNvGraphicFramePr>
            <a:graphicFrameLocks noChangeAspect="1"/>
          </p:cNvGraphicFramePr>
          <p:nvPr/>
        </p:nvGraphicFramePr>
        <p:xfrm>
          <a:off x="4337050" y="2133600"/>
          <a:ext cx="3352800" cy="1485900"/>
        </p:xfrm>
        <a:graphic>
          <a:graphicData uri="http://schemas.openxmlformats.org/presentationml/2006/ole">
            <p:oleObj spid="_x0000_s49155" name="Equation" r:id="rId9" imgW="3377880" imgH="1485720" progId="Equation.DSMT4">
              <p:embed/>
            </p:oleObj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25425" y="846138"/>
            <a:ext cx="2960688" cy="1879600"/>
            <a:chOff x="158" y="1253"/>
            <a:chExt cx="1865" cy="1184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58" y="1253"/>
              <a:ext cx="1855" cy="1184"/>
              <a:chOff x="632" y="1212"/>
              <a:chExt cx="2946" cy="1554"/>
            </a:xfrm>
          </p:grpSpPr>
          <p:pic>
            <p:nvPicPr>
              <p:cNvPr id="9244" name="Picture 1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32" y="1212"/>
                <a:ext cx="2946" cy="1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45" name="Rectangle 14"/>
              <p:cNvSpPr>
                <a:spLocks noChangeArrowheads="1"/>
              </p:cNvSpPr>
              <p:nvPr/>
            </p:nvSpPr>
            <p:spPr bwMode="auto">
              <a:xfrm>
                <a:off x="638" y="1536"/>
                <a:ext cx="2921" cy="309"/>
              </a:xfrm>
              <a:prstGeom prst="rect">
                <a:avLst/>
              </a:prstGeom>
              <a:solidFill>
                <a:srgbClr val="66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58" y="1499"/>
              <a:ext cx="285" cy="477"/>
              <a:chOff x="158" y="1499"/>
              <a:chExt cx="285" cy="477"/>
            </a:xfrm>
          </p:grpSpPr>
          <p:sp>
            <p:nvSpPr>
              <p:cNvPr id="9237" name="Line 16"/>
              <p:cNvSpPr>
                <a:spLocks noChangeShapeType="1"/>
              </p:cNvSpPr>
              <p:nvPr/>
            </p:nvSpPr>
            <p:spPr bwMode="auto">
              <a:xfrm>
                <a:off x="166" y="1503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38" name="Line 17"/>
              <p:cNvSpPr>
                <a:spLocks noChangeShapeType="1"/>
              </p:cNvSpPr>
              <p:nvPr/>
            </p:nvSpPr>
            <p:spPr bwMode="auto">
              <a:xfrm>
                <a:off x="158" y="1583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39" name="Line 18"/>
              <p:cNvSpPr>
                <a:spLocks noChangeShapeType="1"/>
              </p:cNvSpPr>
              <p:nvPr/>
            </p:nvSpPr>
            <p:spPr bwMode="auto">
              <a:xfrm>
                <a:off x="158" y="1663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40" name="Line 19"/>
              <p:cNvSpPr>
                <a:spLocks noChangeShapeType="1"/>
              </p:cNvSpPr>
              <p:nvPr/>
            </p:nvSpPr>
            <p:spPr bwMode="auto">
              <a:xfrm>
                <a:off x="158" y="1743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41" name="Line 20"/>
              <p:cNvSpPr>
                <a:spLocks noChangeShapeType="1"/>
              </p:cNvSpPr>
              <p:nvPr/>
            </p:nvSpPr>
            <p:spPr bwMode="auto">
              <a:xfrm>
                <a:off x="158" y="1823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42" name="Line 21"/>
              <p:cNvSpPr>
                <a:spLocks noChangeShapeType="1"/>
              </p:cNvSpPr>
              <p:nvPr/>
            </p:nvSpPr>
            <p:spPr bwMode="auto">
              <a:xfrm>
                <a:off x="158" y="1903"/>
                <a:ext cx="8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43" name="Freeform 22"/>
              <p:cNvSpPr>
                <a:spLocks/>
              </p:cNvSpPr>
              <p:nvPr/>
            </p:nvSpPr>
            <p:spPr bwMode="auto">
              <a:xfrm>
                <a:off x="162" y="1499"/>
                <a:ext cx="157" cy="477"/>
              </a:xfrm>
              <a:custGeom>
                <a:avLst/>
                <a:gdLst>
                  <a:gd name="T0" fmla="*/ 0 w 157"/>
                  <a:gd name="T1" fmla="*/ 468 h 477"/>
                  <a:gd name="T2" fmla="*/ 72 w 157"/>
                  <a:gd name="T3" fmla="*/ 448 h 477"/>
                  <a:gd name="T4" fmla="*/ 144 w 157"/>
                  <a:gd name="T5" fmla="*/ 292 h 477"/>
                  <a:gd name="T6" fmla="*/ 148 w 157"/>
                  <a:gd name="T7" fmla="*/ 0 h 4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7"/>
                  <a:gd name="T13" fmla="*/ 0 h 477"/>
                  <a:gd name="T14" fmla="*/ 157 w 157"/>
                  <a:gd name="T15" fmla="*/ 477 h 4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7" h="477">
                    <a:moveTo>
                      <a:pt x="0" y="468"/>
                    </a:moveTo>
                    <a:cubicBezTo>
                      <a:pt x="12" y="465"/>
                      <a:pt x="48" y="477"/>
                      <a:pt x="72" y="448"/>
                    </a:cubicBezTo>
                    <a:cubicBezTo>
                      <a:pt x="96" y="419"/>
                      <a:pt x="131" y="367"/>
                      <a:pt x="144" y="292"/>
                    </a:cubicBezTo>
                    <a:cubicBezTo>
                      <a:pt x="157" y="217"/>
                      <a:pt x="147" y="61"/>
                      <a:pt x="148" y="0"/>
                    </a:cubicBezTo>
                  </a:path>
                </a:pathLst>
              </a:custGeom>
              <a:noFill/>
              <a:ln w="19050" cmpd="sng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aphicFrame>
            <p:nvGraphicFramePr>
              <p:cNvPr id="9221" name="Object 23"/>
              <p:cNvGraphicFramePr>
                <a:graphicFrameLocks noChangeAspect="1"/>
              </p:cNvGraphicFramePr>
              <p:nvPr/>
            </p:nvGraphicFramePr>
            <p:xfrm>
              <a:off x="347" y="1585"/>
              <a:ext cx="96" cy="167"/>
            </p:xfrm>
            <a:graphic>
              <a:graphicData uri="http://schemas.openxmlformats.org/presentationml/2006/ole">
                <p:oleObj spid="_x0000_s49157" name="Equation" r:id="rId11" imgW="152280" imgH="266400" progId="Equation.DSMT4">
                  <p:embed/>
                </p:oleObj>
              </a:graphicData>
            </a:graphic>
          </p:graphicFrame>
        </p:grpSp>
        <p:sp>
          <p:nvSpPr>
            <p:cNvPr id="9230" name="Text Box 24"/>
            <p:cNvSpPr txBox="1">
              <a:spLocks noChangeArrowheads="1"/>
            </p:cNvSpPr>
            <p:nvPr/>
          </p:nvSpPr>
          <p:spPr bwMode="auto">
            <a:xfrm>
              <a:off x="894" y="1641"/>
              <a:ext cx="818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006699"/>
                </a:buClr>
                <a:buSzPct val="100000"/>
                <a:buFont typeface="Wingdings" pitchFamily="2" charset="2"/>
                <a:buNone/>
              </a:pPr>
              <a:r>
                <a:rPr lang="en-US" sz="1400">
                  <a:solidFill>
                    <a:srgbClr val="0000FF"/>
                  </a:solidFill>
                </a:rPr>
                <a:t>Navier-Stokes</a:t>
              </a:r>
            </a:p>
          </p:txBody>
        </p: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172" y="1906"/>
              <a:ext cx="1851" cy="319"/>
              <a:chOff x="172" y="1906"/>
              <a:chExt cx="1851" cy="319"/>
            </a:xfrm>
          </p:grpSpPr>
          <p:sp>
            <p:nvSpPr>
              <p:cNvPr id="9233" name="Line 26"/>
              <p:cNvSpPr>
                <a:spLocks noChangeShapeType="1"/>
              </p:cNvSpPr>
              <p:nvPr/>
            </p:nvSpPr>
            <p:spPr bwMode="auto">
              <a:xfrm>
                <a:off x="1891" y="2077"/>
                <a:ext cx="0" cy="148"/>
              </a:xfrm>
              <a:prstGeom prst="line">
                <a:avLst/>
              </a:prstGeom>
              <a:noFill/>
              <a:ln w="50800">
                <a:solidFill>
                  <a:srgbClr val="008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34" name="Freeform 27"/>
              <p:cNvSpPr>
                <a:spLocks/>
              </p:cNvSpPr>
              <p:nvPr/>
            </p:nvSpPr>
            <p:spPr bwMode="auto">
              <a:xfrm>
                <a:off x="172" y="1968"/>
                <a:ext cx="1851" cy="136"/>
              </a:xfrm>
              <a:custGeom>
                <a:avLst/>
                <a:gdLst>
                  <a:gd name="T0" fmla="*/ 0 w 1851"/>
                  <a:gd name="T1" fmla="*/ 3 h 136"/>
                  <a:gd name="T2" fmla="*/ 141 w 1851"/>
                  <a:gd name="T3" fmla="*/ 3 h 136"/>
                  <a:gd name="T4" fmla="*/ 249 w 1851"/>
                  <a:gd name="T5" fmla="*/ 3 h 136"/>
                  <a:gd name="T6" fmla="*/ 333 w 1851"/>
                  <a:gd name="T7" fmla="*/ 24 h 136"/>
                  <a:gd name="T8" fmla="*/ 411 w 1851"/>
                  <a:gd name="T9" fmla="*/ 87 h 136"/>
                  <a:gd name="T10" fmla="*/ 495 w 1851"/>
                  <a:gd name="T11" fmla="*/ 129 h 136"/>
                  <a:gd name="T12" fmla="*/ 597 w 1851"/>
                  <a:gd name="T13" fmla="*/ 117 h 136"/>
                  <a:gd name="T14" fmla="*/ 735 w 1851"/>
                  <a:gd name="T15" fmla="*/ 93 h 136"/>
                  <a:gd name="T16" fmla="*/ 867 w 1851"/>
                  <a:gd name="T17" fmla="*/ 69 h 136"/>
                  <a:gd name="T18" fmla="*/ 1083 w 1851"/>
                  <a:gd name="T19" fmla="*/ 69 h 136"/>
                  <a:gd name="T20" fmla="*/ 1278 w 1851"/>
                  <a:gd name="T21" fmla="*/ 90 h 136"/>
                  <a:gd name="T22" fmla="*/ 1437 w 1851"/>
                  <a:gd name="T23" fmla="*/ 114 h 136"/>
                  <a:gd name="T24" fmla="*/ 1614 w 1851"/>
                  <a:gd name="T25" fmla="*/ 135 h 136"/>
                  <a:gd name="T26" fmla="*/ 1701 w 1851"/>
                  <a:gd name="T27" fmla="*/ 120 h 136"/>
                  <a:gd name="T28" fmla="*/ 1851 w 1851"/>
                  <a:gd name="T29" fmla="*/ 60 h 1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51"/>
                  <a:gd name="T46" fmla="*/ 0 h 136"/>
                  <a:gd name="T47" fmla="*/ 1851 w 1851"/>
                  <a:gd name="T48" fmla="*/ 136 h 1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51" h="136">
                    <a:moveTo>
                      <a:pt x="0" y="3"/>
                    </a:moveTo>
                    <a:cubicBezTo>
                      <a:pt x="50" y="3"/>
                      <a:pt x="100" y="3"/>
                      <a:pt x="141" y="3"/>
                    </a:cubicBezTo>
                    <a:cubicBezTo>
                      <a:pt x="182" y="3"/>
                      <a:pt x="217" y="0"/>
                      <a:pt x="249" y="3"/>
                    </a:cubicBezTo>
                    <a:cubicBezTo>
                      <a:pt x="281" y="6"/>
                      <a:pt x="306" y="10"/>
                      <a:pt x="333" y="24"/>
                    </a:cubicBezTo>
                    <a:cubicBezTo>
                      <a:pt x="360" y="38"/>
                      <a:pt x="384" y="70"/>
                      <a:pt x="411" y="87"/>
                    </a:cubicBezTo>
                    <a:cubicBezTo>
                      <a:pt x="438" y="104"/>
                      <a:pt x="464" y="124"/>
                      <a:pt x="495" y="129"/>
                    </a:cubicBezTo>
                    <a:cubicBezTo>
                      <a:pt x="526" y="134"/>
                      <a:pt x="557" y="123"/>
                      <a:pt x="597" y="117"/>
                    </a:cubicBezTo>
                    <a:cubicBezTo>
                      <a:pt x="637" y="111"/>
                      <a:pt x="690" y="101"/>
                      <a:pt x="735" y="93"/>
                    </a:cubicBezTo>
                    <a:cubicBezTo>
                      <a:pt x="780" y="85"/>
                      <a:pt x="809" y="73"/>
                      <a:pt x="867" y="69"/>
                    </a:cubicBezTo>
                    <a:cubicBezTo>
                      <a:pt x="925" y="65"/>
                      <a:pt x="1015" y="66"/>
                      <a:pt x="1083" y="69"/>
                    </a:cubicBezTo>
                    <a:cubicBezTo>
                      <a:pt x="1151" y="72"/>
                      <a:pt x="1219" y="82"/>
                      <a:pt x="1278" y="90"/>
                    </a:cubicBezTo>
                    <a:cubicBezTo>
                      <a:pt x="1337" y="98"/>
                      <a:pt x="1381" y="107"/>
                      <a:pt x="1437" y="114"/>
                    </a:cubicBezTo>
                    <a:cubicBezTo>
                      <a:pt x="1493" y="121"/>
                      <a:pt x="1570" y="134"/>
                      <a:pt x="1614" y="135"/>
                    </a:cubicBezTo>
                    <a:cubicBezTo>
                      <a:pt x="1658" y="136"/>
                      <a:pt x="1662" y="132"/>
                      <a:pt x="1701" y="120"/>
                    </a:cubicBezTo>
                    <a:cubicBezTo>
                      <a:pt x="1740" y="108"/>
                      <a:pt x="1795" y="84"/>
                      <a:pt x="1851" y="60"/>
                    </a:cubicBezTo>
                  </a:path>
                </a:pathLst>
              </a:custGeom>
              <a:noFill/>
              <a:ln w="38100" cmpd="sng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35" name="Line 28"/>
              <p:cNvSpPr>
                <a:spLocks noChangeShapeType="1"/>
              </p:cNvSpPr>
              <p:nvPr/>
            </p:nvSpPr>
            <p:spPr bwMode="auto">
              <a:xfrm>
                <a:off x="1245" y="2048"/>
                <a:ext cx="0" cy="148"/>
              </a:xfrm>
              <a:prstGeom prst="line">
                <a:avLst/>
              </a:prstGeom>
              <a:noFill/>
              <a:ln w="50800">
                <a:solidFill>
                  <a:srgbClr val="008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36" name="Line 29"/>
              <p:cNvSpPr>
                <a:spLocks noChangeShapeType="1"/>
              </p:cNvSpPr>
              <p:nvPr/>
            </p:nvSpPr>
            <p:spPr bwMode="auto">
              <a:xfrm>
                <a:off x="399" y="1985"/>
                <a:ext cx="0" cy="148"/>
              </a:xfrm>
              <a:prstGeom prst="line">
                <a:avLst/>
              </a:prstGeom>
              <a:noFill/>
              <a:ln w="50800">
                <a:solidFill>
                  <a:srgbClr val="008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graphicFrame>
            <p:nvGraphicFramePr>
              <p:cNvPr id="9220" name="Object 30"/>
              <p:cNvGraphicFramePr>
                <a:graphicFrameLocks noChangeAspect="1"/>
              </p:cNvGraphicFramePr>
              <p:nvPr/>
            </p:nvGraphicFramePr>
            <p:xfrm>
              <a:off x="1777" y="1906"/>
              <a:ext cx="152" cy="175"/>
            </p:xfrm>
            <a:graphic>
              <a:graphicData uri="http://schemas.openxmlformats.org/presentationml/2006/ole">
                <p:oleObj spid="_x0000_s49156" name="Equation" r:id="rId12" imgW="241200" imgH="279360" progId="Equation.DSMT4">
                  <p:embed/>
                </p:oleObj>
              </a:graphicData>
            </a:graphic>
          </p:graphicFrame>
        </p:grpSp>
        <p:sp>
          <p:nvSpPr>
            <p:cNvPr id="9232" name="Text Box 31"/>
            <p:cNvSpPr txBox="1">
              <a:spLocks noChangeArrowheads="1"/>
            </p:cNvSpPr>
            <p:nvPr/>
          </p:nvSpPr>
          <p:spPr bwMode="auto">
            <a:xfrm>
              <a:off x="497" y="2193"/>
              <a:ext cx="991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006699"/>
                </a:buClr>
                <a:buSzPct val="100000"/>
                <a:buFont typeface="Wingdings" pitchFamily="2" charset="2"/>
                <a:buNone/>
              </a:pPr>
              <a:r>
                <a:rPr lang="en-US" sz="1400">
                  <a:solidFill>
                    <a:srgbClr val="FF0000"/>
                  </a:solidFill>
                </a:rPr>
                <a:t>“Darcy-Brinkman”</a:t>
              </a:r>
            </a:p>
          </p:txBody>
        </p:sp>
      </p:grpSp>
      <p:sp>
        <p:nvSpPr>
          <p:cNvPr id="9227" name="Rectangle 32"/>
          <p:cNvSpPr>
            <a:spLocks noChangeArrowheads="1"/>
          </p:cNvSpPr>
          <p:nvPr/>
        </p:nvSpPr>
        <p:spPr bwMode="auto">
          <a:xfrm>
            <a:off x="4256088" y="1008063"/>
            <a:ext cx="25542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400" dirty="0" err="1"/>
              <a:t>Méthode</a:t>
            </a:r>
            <a:r>
              <a:rPr lang="en-US" sz="1400" dirty="0"/>
              <a:t> des </a:t>
            </a:r>
            <a:r>
              <a:rPr lang="en-US" sz="1400" dirty="0" err="1"/>
              <a:t>domaines</a:t>
            </a:r>
            <a:r>
              <a:rPr lang="en-US" sz="1400" dirty="0"/>
              <a:t> </a:t>
            </a:r>
            <a:r>
              <a:rPr lang="en-US" sz="1400" dirty="0" err="1"/>
              <a:t>fictifs</a:t>
            </a:r>
            <a:r>
              <a:rPr lang="en-US" sz="1400" dirty="0"/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1200" dirty="0"/>
              <a:t>(</a:t>
            </a:r>
            <a:r>
              <a:rPr lang="en-US" sz="1200" dirty="0" err="1"/>
              <a:t>Angot</a:t>
            </a:r>
            <a:r>
              <a:rPr lang="en-US" sz="1200" dirty="0"/>
              <a:t> et al. 1999)</a:t>
            </a:r>
          </a:p>
          <a:p>
            <a:pPr marL="342900" indent="-342900">
              <a:spcBef>
                <a:spcPct val="20000"/>
              </a:spcBef>
            </a:pPr>
            <a:r>
              <a:rPr lang="en-US" sz="1400" dirty="0" err="1"/>
              <a:t>ou</a:t>
            </a:r>
            <a:r>
              <a:rPr lang="en-US" sz="1400" dirty="0"/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1400" dirty="0" err="1"/>
              <a:t>Méthode</a:t>
            </a:r>
            <a:r>
              <a:rPr lang="en-US" sz="1400" dirty="0"/>
              <a:t> de </a:t>
            </a:r>
            <a:r>
              <a:rPr lang="en-US" sz="1400" dirty="0" err="1"/>
              <a:t>pénalisation</a:t>
            </a:r>
            <a:endParaRPr lang="en-US" sz="1400" dirty="0"/>
          </a:p>
        </p:txBody>
      </p:sp>
      <p:sp>
        <p:nvSpPr>
          <p:cNvPr id="37" name="ZoneTexte 36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5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e 44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46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9" name="Picture 9" descr="logo-imath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17" descr="Cemagef-FRQ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7" name="Picture 16" descr="digue02"/>
            <p:cNvPicPr>
              <a:picLocks noChangeAspect="1" noChangeArrowheads="1"/>
            </p:cNvPicPr>
            <p:nvPr/>
          </p:nvPicPr>
          <p:blipFill>
            <a:blip r:embed="rId6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54" name="Text Box 13"/>
          <p:cNvSpPr txBox="1">
            <a:spLocks noChangeArrowheads="1"/>
          </p:cNvSpPr>
          <p:nvPr/>
        </p:nvSpPr>
        <p:spPr bwMode="auto">
          <a:xfrm>
            <a:off x="1539875" y="141288"/>
            <a:ext cx="3103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</a:rPr>
              <a:t>Modélisation numérique</a:t>
            </a:r>
          </a:p>
        </p:txBody>
      </p:sp>
      <p:grpSp>
        <p:nvGrpSpPr>
          <p:cNvPr id="2" name="Group 104"/>
          <p:cNvGrpSpPr>
            <a:grpSpLocks/>
          </p:cNvGrpSpPr>
          <p:nvPr/>
        </p:nvGrpSpPr>
        <p:grpSpPr bwMode="auto">
          <a:xfrm>
            <a:off x="4062413" y="5119688"/>
            <a:ext cx="2105025" cy="1338262"/>
            <a:chOff x="191" y="2569"/>
            <a:chExt cx="1863" cy="1184"/>
          </a:xfrm>
        </p:grpSpPr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199" y="2569"/>
              <a:ext cx="1855" cy="1184"/>
              <a:chOff x="3100" y="2713"/>
              <a:chExt cx="1855" cy="1184"/>
            </a:xfrm>
          </p:grpSpPr>
          <p:grpSp>
            <p:nvGrpSpPr>
              <p:cNvPr id="4" name="Group 68"/>
              <p:cNvGrpSpPr>
                <a:grpSpLocks/>
              </p:cNvGrpSpPr>
              <p:nvPr/>
            </p:nvGrpSpPr>
            <p:grpSpPr bwMode="auto">
              <a:xfrm>
                <a:off x="3100" y="2713"/>
                <a:ext cx="1855" cy="1184"/>
                <a:chOff x="632" y="1212"/>
                <a:chExt cx="2946" cy="1554"/>
              </a:xfrm>
            </p:grpSpPr>
            <p:pic>
              <p:nvPicPr>
                <p:cNvPr id="10283" name="Picture 69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632" y="1212"/>
                  <a:ext cx="2946" cy="1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284" name="Rectangle 70"/>
                <p:cNvSpPr>
                  <a:spLocks noChangeArrowheads="1"/>
                </p:cNvSpPr>
                <p:nvPr/>
              </p:nvSpPr>
              <p:spPr bwMode="auto">
                <a:xfrm>
                  <a:off x="638" y="1536"/>
                  <a:ext cx="2921" cy="309"/>
                </a:xfrm>
                <a:prstGeom prst="rect">
                  <a:avLst/>
                </a:prstGeom>
                <a:solidFill>
                  <a:srgbClr val="66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aphicFrame>
            <p:nvGraphicFramePr>
              <p:cNvPr id="10251" name="Object 24"/>
              <p:cNvGraphicFramePr>
                <a:graphicFrameLocks noChangeAspect="1"/>
              </p:cNvGraphicFramePr>
              <p:nvPr/>
            </p:nvGraphicFramePr>
            <p:xfrm>
              <a:off x="4464" y="3126"/>
              <a:ext cx="316" cy="153"/>
            </p:xfrm>
            <a:graphic>
              <a:graphicData uri="http://schemas.openxmlformats.org/presentationml/2006/ole">
                <p:oleObj spid="_x0000_s50187" name="Equation" r:id="rId8" imgW="495000" imgH="241200" progId="Equation.DSMT4">
                  <p:embed/>
                </p:oleObj>
              </a:graphicData>
            </a:graphic>
          </p:graphicFrame>
          <p:graphicFrame>
            <p:nvGraphicFramePr>
              <p:cNvPr id="10252" name="Object 25"/>
              <p:cNvGraphicFramePr>
                <a:graphicFrameLocks noChangeAspect="1"/>
              </p:cNvGraphicFramePr>
              <p:nvPr/>
            </p:nvGraphicFramePr>
            <p:xfrm>
              <a:off x="4459" y="3389"/>
              <a:ext cx="316" cy="153"/>
            </p:xfrm>
            <a:graphic>
              <a:graphicData uri="http://schemas.openxmlformats.org/presentationml/2006/ole">
                <p:oleObj spid="_x0000_s50188" name="Equation" r:id="rId9" imgW="495000" imgH="241200" progId="Equation.DSMT4">
                  <p:embed/>
                </p:oleObj>
              </a:graphicData>
            </a:graphic>
          </p:graphicFrame>
          <p:graphicFrame>
            <p:nvGraphicFramePr>
              <p:cNvPr id="10253" name="Object 27"/>
              <p:cNvGraphicFramePr>
                <a:graphicFrameLocks noChangeAspect="1"/>
              </p:cNvGraphicFramePr>
              <p:nvPr/>
            </p:nvGraphicFramePr>
            <p:xfrm>
              <a:off x="4422" y="3693"/>
              <a:ext cx="316" cy="153"/>
            </p:xfrm>
            <a:graphic>
              <a:graphicData uri="http://schemas.openxmlformats.org/presentationml/2006/ole">
                <p:oleObj spid="_x0000_s50189" name="Equation" r:id="rId10" imgW="495000" imgH="241200" progId="Equation.DSMT4">
                  <p:embed/>
                </p:oleObj>
              </a:graphicData>
            </a:graphic>
          </p:graphicFrame>
        </p:grpSp>
        <p:sp>
          <p:nvSpPr>
            <p:cNvPr id="10278" name="Freeform 94"/>
            <p:cNvSpPr>
              <a:spLocks/>
            </p:cNvSpPr>
            <p:nvPr/>
          </p:nvSpPr>
          <p:spPr bwMode="auto">
            <a:xfrm>
              <a:off x="191" y="3283"/>
              <a:ext cx="1851" cy="136"/>
            </a:xfrm>
            <a:custGeom>
              <a:avLst/>
              <a:gdLst>
                <a:gd name="T0" fmla="*/ 0 w 1851"/>
                <a:gd name="T1" fmla="*/ 3 h 136"/>
                <a:gd name="T2" fmla="*/ 141 w 1851"/>
                <a:gd name="T3" fmla="*/ 3 h 136"/>
                <a:gd name="T4" fmla="*/ 249 w 1851"/>
                <a:gd name="T5" fmla="*/ 3 h 136"/>
                <a:gd name="T6" fmla="*/ 333 w 1851"/>
                <a:gd name="T7" fmla="*/ 24 h 136"/>
                <a:gd name="T8" fmla="*/ 411 w 1851"/>
                <a:gd name="T9" fmla="*/ 87 h 136"/>
                <a:gd name="T10" fmla="*/ 495 w 1851"/>
                <a:gd name="T11" fmla="*/ 129 h 136"/>
                <a:gd name="T12" fmla="*/ 597 w 1851"/>
                <a:gd name="T13" fmla="*/ 117 h 136"/>
                <a:gd name="T14" fmla="*/ 735 w 1851"/>
                <a:gd name="T15" fmla="*/ 93 h 136"/>
                <a:gd name="T16" fmla="*/ 867 w 1851"/>
                <a:gd name="T17" fmla="*/ 69 h 136"/>
                <a:gd name="T18" fmla="*/ 1083 w 1851"/>
                <a:gd name="T19" fmla="*/ 69 h 136"/>
                <a:gd name="T20" fmla="*/ 1278 w 1851"/>
                <a:gd name="T21" fmla="*/ 90 h 136"/>
                <a:gd name="T22" fmla="*/ 1437 w 1851"/>
                <a:gd name="T23" fmla="*/ 114 h 136"/>
                <a:gd name="T24" fmla="*/ 1614 w 1851"/>
                <a:gd name="T25" fmla="*/ 135 h 136"/>
                <a:gd name="T26" fmla="*/ 1701 w 1851"/>
                <a:gd name="T27" fmla="*/ 120 h 136"/>
                <a:gd name="T28" fmla="*/ 1851 w 1851"/>
                <a:gd name="T29" fmla="*/ 60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51"/>
                <a:gd name="T46" fmla="*/ 0 h 136"/>
                <a:gd name="T47" fmla="*/ 1851 w 1851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51" h="136">
                  <a:moveTo>
                    <a:pt x="0" y="3"/>
                  </a:moveTo>
                  <a:cubicBezTo>
                    <a:pt x="50" y="3"/>
                    <a:pt x="100" y="3"/>
                    <a:pt x="141" y="3"/>
                  </a:cubicBezTo>
                  <a:cubicBezTo>
                    <a:pt x="182" y="3"/>
                    <a:pt x="217" y="0"/>
                    <a:pt x="249" y="3"/>
                  </a:cubicBezTo>
                  <a:cubicBezTo>
                    <a:pt x="281" y="6"/>
                    <a:pt x="306" y="10"/>
                    <a:pt x="333" y="24"/>
                  </a:cubicBezTo>
                  <a:cubicBezTo>
                    <a:pt x="360" y="38"/>
                    <a:pt x="384" y="70"/>
                    <a:pt x="411" y="87"/>
                  </a:cubicBezTo>
                  <a:cubicBezTo>
                    <a:pt x="438" y="104"/>
                    <a:pt x="464" y="124"/>
                    <a:pt x="495" y="129"/>
                  </a:cubicBezTo>
                  <a:cubicBezTo>
                    <a:pt x="526" y="134"/>
                    <a:pt x="557" y="123"/>
                    <a:pt x="597" y="117"/>
                  </a:cubicBezTo>
                  <a:cubicBezTo>
                    <a:pt x="637" y="111"/>
                    <a:pt x="690" y="101"/>
                    <a:pt x="735" y="93"/>
                  </a:cubicBezTo>
                  <a:cubicBezTo>
                    <a:pt x="780" y="85"/>
                    <a:pt x="809" y="73"/>
                    <a:pt x="867" y="69"/>
                  </a:cubicBezTo>
                  <a:cubicBezTo>
                    <a:pt x="925" y="65"/>
                    <a:pt x="1015" y="66"/>
                    <a:pt x="1083" y="69"/>
                  </a:cubicBezTo>
                  <a:cubicBezTo>
                    <a:pt x="1151" y="72"/>
                    <a:pt x="1219" y="82"/>
                    <a:pt x="1278" y="90"/>
                  </a:cubicBezTo>
                  <a:cubicBezTo>
                    <a:pt x="1337" y="98"/>
                    <a:pt x="1381" y="107"/>
                    <a:pt x="1437" y="114"/>
                  </a:cubicBezTo>
                  <a:cubicBezTo>
                    <a:pt x="1493" y="121"/>
                    <a:pt x="1570" y="134"/>
                    <a:pt x="1614" y="135"/>
                  </a:cubicBezTo>
                  <a:cubicBezTo>
                    <a:pt x="1658" y="136"/>
                    <a:pt x="1662" y="132"/>
                    <a:pt x="1701" y="120"/>
                  </a:cubicBezTo>
                  <a:cubicBezTo>
                    <a:pt x="1740" y="108"/>
                    <a:pt x="1795" y="84"/>
                    <a:pt x="1851" y="6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79" name="Line 95"/>
            <p:cNvSpPr>
              <a:spLocks noChangeShapeType="1"/>
            </p:cNvSpPr>
            <p:nvPr/>
          </p:nvSpPr>
          <p:spPr bwMode="auto">
            <a:xfrm>
              <a:off x="1910" y="3392"/>
              <a:ext cx="0" cy="14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80" name="Line 96"/>
            <p:cNvSpPr>
              <a:spLocks noChangeShapeType="1"/>
            </p:cNvSpPr>
            <p:nvPr/>
          </p:nvSpPr>
          <p:spPr bwMode="auto">
            <a:xfrm>
              <a:off x="1264" y="3363"/>
              <a:ext cx="0" cy="14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81" name="Line 97"/>
            <p:cNvSpPr>
              <a:spLocks noChangeShapeType="1"/>
            </p:cNvSpPr>
            <p:nvPr/>
          </p:nvSpPr>
          <p:spPr bwMode="auto">
            <a:xfrm>
              <a:off x="418" y="3300"/>
              <a:ext cx="0" cy="14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10250" name="Object 98"/>
            <p:cNvGraphicFramePr>
              <a:graphicFrameLocks noChangeAspect="1"/>
            </p:cNvGraphicFramePr>
            <p:nvPr/>
          </p:nvGraphicFramePr>
          <p:xfrm>
            <a:off x="1181" y="3186"/>
            <a:ext cx="152" cy="175"/>
          </p:xfrm>
          <a:graphic>
            <a:graphicData uri="http://schemas.openxmlformats.org/presentationml/2006/ole">
              <p:oleObj spid="_x0000_s50186" name="Equation" r:id="rId11" imgW="241200" imgH="279360" progId="Equation.DSMT4">
                <p:embed/>
              </p:oleObj>
            </a:graphicData>
          </a:graphic>
        </p:graphicFrame>
      </p:grpSp>
      <p:grpSp>
        <p:nvGrpSpPr>
          <p:cNvPr id="5" name="Group 108"/>
          <p:cNvGrpSpPr>
            <a:grpSpLocks/>
          </p:cNvGrpSpPr>
          <p:nvPr/>
        </p:nvGrpSpPr>
        <p:grpSpPr bwMode="auto">
          <a:xfrm>
            <a:off x="395288" y="5314950"/>
            <a:ext cx="2825750" cy="936625"/>
            <a:chOff x="2235" y="3548"/>
            <a:chExt cx="1780" cy="590"/>
          </a:xfrm>
        </p:grpSpPr>
        <p:grpSp>
          <p:nvGrpSpPr>
            <p:cNvPr id="6" name="Group 105"/>
            <p:cNvGrpSpPr>
              <a:grpSpLocks/>
            </p:cNvGrpSpPr>
            <p:nvPr/>
          </p:nvGrpSpPr>
          <p:grpSpPr bwMode="auto">
            <a:xfrm>
              <a:off x="2235" y="3784"/>
              <a:ext cx="1661" cy="354"/>
              <a:chOff x="2662" y="3784"/>
              <a:chExt cx="1661" cy="354"/>
            </a:xfrm>
          </p:grpSpPr>
          <p:graphicFrame>
            <p:nvGraphicFramePr>
              <p:cNvPr id="10248" name="Object 85"/>
              <p:cNvGraphicFramePr>
                <a:graphicFrameLocks noChangeAspect="1"/>
              </p:cNvGraphicFramePr>
              <p:nvPr/>
            </p:nvGraphicFramePr>
            <p:xfrm>
              <a:off x="2662" y="3784"/>
              <a:ext cx="521" cy="354"/>
            </p:xfrm>
            <a:graphic>
              <a:graphicData uri="http://schemas.openxmlformats.org/presentationml/2006/ole">
                <p:oleObj spid="_x0000_s50184" name="Equation" r:id="rId12" imgW="812520" imgH="558720" progId="Equation.DSMT4">
                  <p:embed/>
                </p:oleObj>
              </a:graphicData>
            </a:graphic>
          </p:graphicFrame>
          <p:graphicFrame>
            <p:nvGraphicFramePr>
              <p:cNvPr id="10249" name="Object 99"/>
              <p:cNvGraphicFramePr>
                <a:graphicFrameLocks noChangeAspect="1"/>
              </p:cNvGraphicFramePr>
              <p:nvPr/>
            </p:nvGraphicFramePr>
            <p:xfrm>
              <a:off x="3407" y="3801"/>
              <a:ext cx="916" cy="320"/>
            </p:xfrm>
            <a:graphic>
              <a:graphicData uri="http://schemas.openxmlformats.org/presentationml/2006/ole">
                <p:oleObj spid="_x0000_s50185" name="Equation" r:id="rId13" imgW="1447560" imgH="507960" progId="Equation.DSMT4">
                  <p:embed/>
                </p:oleObj>
              </a:graphicData>
            </a:graphic>
          </p:graphicFrame>
        </p:grpSp>
        <p:sp>
          <p:nvSpPr>
            <p:cNvPr id="10276" name="Rectangle 101"/>
            <p:cNvSpPr>
              <a:spLocks noChangeArrowheads="1"/>
            </p:cNvSpPr>
            <p:nvPr/>
          </p:nvSpPr>
          <p:spPr bwMode="auto">
            <a:xfrm>
              <a:off x="2235" y="3548"/>
              <a:ext cx="1780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1400">
                  <a:solidFill>
                    <a:srgbClr val="003300"/>
                  </a:solidFill>
                </a:rPr>
                <a:t>Suivi de l’interface par Level Set</a:t>
              </a:r>
            </a:p>
          </p:txBody>
        </p:sp>
      </p:grpSp>
      <p:sp>
        <p:nvSpPr>
          <p:cNvPr id="10258" name="Rectangle 110"/>
          <p:cNvSpPr>
            <a:spLocks noChangeArrowheads="1"/>
          </p:cNvSpPr>
          <p:nvPr/>
        </p:nvSpPr>
        <p:spPr bwMode="auto">
          <a:xfrm>
            <a:off x="6108700" y="1306513"/>
            <a:ext cx="2892425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14"/>
              </a:buBlip>
            </a:pPr>
            <a:r>
              <a:rPr lang="en-US" sz="1400" b="1"/>
              <a:t>Volume fini, grille décalée</a:t>
            </a:r>
          </a:p>
          <a:p>
            <a:pPr marL="342900" indent="-342900">
              <a:spcBef>
                <a:spcPct val="20000"/>
              </a:spcBef>
            </a:pPr>
            <a:r>
              <a:rPr lang="en-US" sz="1400" b="1"/>
              <a:t>	(schéma MAC)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14"/>
              </a:buBlip>
            </a:pPr>
            <a:r>
              <a:rPr lang="en-US" sz="1400" b="1"/>
              <a:t>Lagrangien augmenté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14"/>
              </a:buBlip>
            </a:pPr>
            <a:r>
              <a:rPr lang="en-US" sz="1400" b="1"/>
              <a:t>BiCGStab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14"/>
              </a:buBlip>
            </a:pPr>
            <a:r>
              <a:rPr lang="en-US" sz="1400" b="1"/>
              <a:t>Schéma explicite</a:t>
            </a:r>
          </a:p>
        </p:txBody>
      </p:sp>
      <p:sp>
        <p:nvSpPr>
          <p:cNvPr id="10259" name="Rectangle 111"/>
          <p:cNvSpPr>
            <a:spLocks noChangeArrowheads="1"/>
          </p:cNvSpPr>
          <p:nvPr/>
        </p:nvSpPr>
        <p:spPr bwMode="auto">
          <a:xfrm>
            <a:off x="6065838" y="3375025"/>
            <a:ext cx="28924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14"/>
              </a:buBlip>
            </a:pPr>
            <a:r>
              <a:rPr lang="en-US" sz="1400" b="1">
                <a:solidFill>
                  <a:srgbClr val="0000FF"/>
                </a:solidFill>
              </a:rPr>
              <a:t>Calcul de la contrainte:</a:t>
            </a:r>
          </a:p>
          <a:p>
            <a:pPr marL="342900" indent="-342900">
              <a:spcBef>
                <a:spcPct val="20000"/>
              </a:spcBef>
            </a:pPr>
            <a:r>
              <a:rPr lang="en-US" sz="1400" b="1">
                <a:solidFill>
                  <a:srgbClr val="0000FF"/>
                </a:solidFill>
              </a:rPr>
              <a:t>	“Ghost-fluid”</a:t>
            </a:r>
          </a:p>
        </p:txBody>
      </p:sp>
      <p:sp>
        <p:nvSpPr>
          <p:cNvPr id="10260" name="Rectangle 112"/>
          <p:cNvSpPr>
            <a:spLocks noChangeArrowheads="1"/>
          </p:cNvSpPr>
          <p:nvPr/>
        </p:nvSpPr>
        <p:spPr bwMode="auto">
          <a:xfrm>
            <a:off x="6251575" y="5411788"/>
            <a:ext cx="28924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14"/>
              </a:buBlip>
            </a:pPr>
            <a:r>
              <a:rPr lang="en-US" sz="1400" b="1">
                <a:solidFill>
                  <a:srgbClr val="003300"/>
                </a:solidFill>
              </a:rPr>
              <a:t>WENO 5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14"/>
              </a:buBlip>
            </a:pPr>
            <a:r>
              <a:rPr lang="en-US" sz="1400" b="1">
                <a:solidFill>
                  <a:srgbClr val="003300"/>
                </a:solidFill>
              </a:rPr>
              <a:t>RK4</a:t>
            </a:r>
          </a:p>
        </p:txBody>
      </p:sp>
      <p:graphicFrame>
        <p:nvGraphicFramePr>
          <p:cNvPr id="10242" name="Object 114"/>
          <p:cNvGraphicFramePr>
            <a:graphicFrameLocks noChangeAspect="1"/>
          </p:cNvGraphicFramePr>
          <p:nvPr/>
        </p:nvGraphicFramePr>
        <p:xfrm>
          <a:off x="325438" y="1077913"/>
          <a:ext cx="3352800" cy="1397000"/>
        </p:xfrm>
        <a:graphic>
          <a:graphicData uri="http://schemas.openxmlformats.org/presentationml/2006/ole">
            <p:oleObj spid="_x0000_s50178" name="Equation" r:id="rId15" imgW="3377880" imgH="1396800" progId="Equation.DSMT4">
              <p:embed/>
            </p:oleObj>
          </a:graphicData>
        </a:graphic>
      </p:graphicFrame>
      <p:grpSp>
        <p:nvGrpSpPr>
          <p:cNvPr id="7" name="Group 115"/>
          <p:cNvGrpSpPr>
            <a:grpSpLocks noChangeAspect="1"/>
          </p:cNvGrpSpPr>
          <p:nvPr/>
        </p:nvGrpSpPr>
        <p:grpSpPr bwMode="auto">
          <a:xfrm>
            <a:off x="4367213" y="1441450"/>
            <a:ext cx="1296987" cy="1295400"/>
            <a:chOff x="2277" y="1695"/>
            <a:chExt cx="1738" cy="1749"/>
          </a:xfrm>
        </p:grpSpPr>
        <p:sp>
          <p:nvSpPr>
            <p:cNvPr id="10265" name="AutoShape 116"/>
            <p:cNvSpPr>
              <a:spLocks noChangeAspect="1" noChangeArrowheads="1"/>
            </p:cNvSpPr>
            <p:nvPr/>
          </p:nvSpPr>
          <p:spPr bwMode="auto">
            <a:xfrm>
              <a:off x="2277" y="1695"/>
              <a:ext cx="1738" cy="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66" name="Rectangle 117"/>
            <p:cNvSpPr>
              <a:spLocks noChangeArrowheads="1"/>
            </p:cNvSpPr>
            <p:nvPr/>
          </p:nvSpPr>
          <p:spPr bwMode="auto">
            <a:xfrm>
              <a:off x="2277" y="1695"/>
              <a:ext cx="1158" cy="1166"/>
            </a:xfrm>
            <a:prstGeom prst="rect">
              <a:avLst/>
            </a:prstGeom>
            <a:noFill/>
            <a:ln w="19050">
              <a:solidFill>
                <a:srgbClr val="33339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67" name="Rectangle 118"/>
            <p:cNvSpPr>
              <a:spLocks noChangeArrowheads="1"/>
            </p:cNvSpPr>
            <p:nvPr/>
          </p:nvSpPr>
          <p:spPr bwMode="auto">
            <a:xfrm>
              <a:off x="2857" y="2278"/>
              <a:ext cx="1158" cy="1166"/>
            </a:xfrm>
            <a:prstGeom prst="rect">
              <a:avLst/>
            </a:prstGeom>
            <a:noFill/>
            <a:ln w="19050">
              <a:solidFill>
                <a:srgbClr val="00999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68" name="Rectangle 119"/>
            <p:cNvSpPr>
              <a:spLocks noChangeArrowheads="1"/>
            </p:cNvSpPr>
            <p:nvPr/>
          </p:nvSpPr>
          <p:spPr bwMode="auto">
            <a:xfrm>
              <a:off x="2857" y="1695"/>
              <a:ext cx="1158" cy="116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69" name="Oval 120"/>
            <p:cNvSpPr>
              <a:spLocks noChangeAspect="1" noChangeArrowheads="1"/>
            </p:cNvSpPr>
            <p:nvPr/>
          </p:nvSpPr>
          <p:spPr bwMode="auto">
            <a:xfrm>
              <a:off x="3362" y="2195"/>
              <a:ext cx="145" cy="14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70" name="Text Box 121"/>
            <p:cNvSpPr txBox="1">
              <a:spLocks noChangeArrowheads="1"/>
            </p:cNvSpPr>
            <p:nvPr/>
          </p:nvSpPr>
          <p:spPr bwMode="auto">
            <a:xfrm>
              <a:off x="3509" y="1968"/>
              <a:ext cx="35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200" b="1">
                  <a:solidFill>
                    <a:srgbClr val="000000"/>
                  </a:solidFill>
                </a:rPr>
                <a:t>p</a:t>
              </a:r>
              <a:endParaRPr lang="fr-FR"/>
            </a:p>
          </p:txBody>
        </p:sp>
        <p:sp>
          <p:nvSpPr>
            <p:cNvPr id="10271" name="Rectangle 122"/>
            <p:cNvSpPr>
              <a:spLocks noChangeAspect="1" noChangeArrowheads="1"/>
            </p:cNvSpPr>
            <p:nvPr/>
          </p:nvSpPr>
          <p:spPr bwMode="auto">
            <a:xfrm>
              <a:off x="2789" y="2186"/>
              <a:ext cx="145" cy="146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33339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72" name="Text Box 123"/>
            <p:cNvSpPr txBox="1">
              <a:spLocks noChangeArrowheads="1"/>
            </p:cNvSpPr>
            <p:nvPr/>
          </p:nvSpPr>
          <p:spPr bwMode="auto">
            <a:xfrm>
              <a:off x="3402" y="2548"/>
              <a:ext cx="34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200" b="1">
                  <a:solidFill>
                    <a:srgbClr val="009999"/>
                  </a:solidFill>
                </a:rPr>
                <a:t>v</a:t>
              </a:r>
              <a:endParaRPr lang="fr-FR"/>
            </a:p>
          </p:txBody>
        </p:sp>
        <p:sp>
          <p:nvSpPr>
            <p:cNvPr id="10273" name="Text Box 124"/>
            <p:cNvSpPr txBox="1">
              <a:spLocks noChangeArrowheads="1"/>
            </p:cNvSpPr>
            <p:nvPr/>
          </p:nvSpPr>
          <p:spPr bwMode="auto">
            <a:xfrm>
              <a:off x="2813" y="1925"/>
              <a:ext cx="35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200" b="1">
                  <a:solidFill>
                    <a:srgbClr val="333399"/>
                  </a:solidFill>
                </a:rPr>
                <a:t>u</a:t>
              </a:r>
              <a:endParaRPr lang="fr-FR"/>
            </a:p>
          </p:txBody>
        </p:sp>
        <p:sp>
          <p:nvSpPr>
            <p:cNvPr id="10274" name="AutoShape 125"/>
            <p:cNvSpPr>
              <a:spLocks noChangeAspect="1" noChangeArrowheads="1"/>
            </p:cNvSpPr>
            <p:nvPr/>
          </p:nvSpPr>
          <p:spPr bwMode="auto">
            <a:xfrm>
              <a:off x="3368" y="2784"/>
              <a:ext cx="145" cy="146"/>
            </a:xfrm>
            <a:prstGeom prst="diamond">
              <a:avLst/>
            </a:prstGeom>
            <a:solidFill>
              <a:srgbClr val="009999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</p:grpSp>
      <p:grpSp>
        <p:nvGrpSpPr>
          <p:cNvPr id="8" name="Group 133"/>
          <p:cNvGrpSpPr>
            <a:grpSpLocks/>
          </p:cNvGrpSpPr>
          <p:nvPr/>
        </p:nvGrpSpPr>
        <p:grpSpPr bwMode="auto">
          <a:xfrm>
            <a:off x="3622675" y="3109913"/>
            <a:ext cx="2417763" cy="1625600"/>
            <a:chOff x="378" y="1761"/>
            <a:chExt cx="1523" cy="1024"/>
          </a:xfrm>
        </p:grpSpPr>
        <p:pic>
          <p:nvPicPr>
            <p:cNvPr id="10264" name="Picture 127" descr="Vpenal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16" y="1761"/>
              <a:ext cx="1485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0244" name="Object 128"/>
            <p:cNvGraphicFramePr>
              <a:graphicFrameLocks noChangeAspect="1"/>
            </p:cNvGraphicFramePr>
            <p:nvPr/>
          </p:nvGraphicFramePr>
          <p:xfrm>
            <a:off x="1442" y="2080"/>
            <a:ext cx="288" cy="144"/>
          </p:xfrm>
          <a:graphic>
            <a:graphicData uri="http://schemas.openxmlformats.org/presentationml/2006/ole">
              <p:oleObj spid="_x0000_s50180" name="Equation" r:id="rId17" imgW="457200" imgH="228600" progId="Equation.DSMT4">
                <p:embed/>
              </p:oleObj>
            </a:graphicData>
          </a:graphic>
        </p:graphicFrame>
        <p:graphicFrame>
          <p:nvGraphicFramePr>
            <p:cNvPr id="10245" name="Object 129"/>
            <p:cNvGraphicFramePr>
              <a:graphicFrameLocks noChangeAspect="1"/>
            </p:cNvGraphicFramePr>
            <p:nvPr/>
          </p:nvGraphicFramePr>
          <p:xfrm>
            <a:off x="1325" y="2563"/>
            <a:ext cx="440" cy="144"/>
          </p:xfrm>
          <a:graphic>
            <a:graphicData uri="http://schemas.openxmlformats.org/presentationml/2006/ole">
              <p:oleObj spid="_x0000_s50181" name="Equation" r:id="rId18" imgW="698400" imgH="228600" progId="Equation.DSMT4">
                <p:embed/>
              </p:oleObj>
            </a:graphicData>
          </a:graphic>
        </p:graphicFrame>
        <p:graphicFrame>
          <p:nvGraphicFramePr>
            <p:cNvPr id="10246" name="Object 130"/>
            <p:cNvGraphicFramePr>
              <a:graphicFrameLocks noChangeAspect="1"/>
            </p:cNvGraphicFramePr>
            <p:nvPr/>
          </p:nvGraphicFramePr>
          <p:xfrm>
            <a:off x="378" y="2562"/>
            <a:ext cx="544" cy="168"/>
          </p:xfrm>
          <a:graphic>
            <a:graphicData uri="http://schemas.openxmlformats.org/presentationml/2006/ole">
              <p:oleObj spid="_x0000_s50182" name="Equation" r:id="rId19" imgW="863280" imgH="266400" progId="Equation.DSMT4">
                <p:embed/>
              </p:oleObj>
            </a:graphicData>
          </a:graphic>
        </p:graphicFrame>
        <p:graphicFrame>
          <p:nvGraphicFramePr>
            <p:cNvPr id="10247" name="Object 131"/>
            <p:cNvGraphicFramePr>
              <a:graphicFrameLocks noChangeAspect="1"/>
            </p:cNvGraphicFramePr>
            <p:nvPr/>
          </p:nvGraphicFramePr>
          <p:xfrm>
            <a:off x="1598" y="2366"/>
            <a:ext cx="238" cy="154"/>
          </p:xfrm>
          <a:graphic>
            <a:graphicData uri="http://schemas.openxmlformats.org/presentationml/2006/ole">
              <p:oleObj spid="_x0000_s50183" name="Equation" r:id="rId20" imgW="215640" imgH="139680" progId="Equation.DSMT4">
                <p:embed/>
              </p:oleObj>
            </a:graphicData>
          </a:graphic>
        </p:graphicFrame>
      </p:grpSp>
      <p:graphicFrame>
        <p:nvGraphicFramePr>
          <p:cNvPr id="10243" name="Object 2"/>
          <p:cNvGraphicFramePr>
            <a:graphicFrameLocks noChangeAspect="1"/>
          </p:cNvGraphicFramePr>
          <p:nvPr/>
        </p:nvGraphicFramePr>
        <p:xfrm>
          <a:off x="546100" y="3084513"/>
          <a:ext cx="2654300" cy="368300"/>
        </p:xfrm>
        <a:graphic>
          <a:graphicData uri="http://schemas.openxmlformats.org/presentationml/2006/ole">
            <p:oleObj spid="_x0000_s50179" name="Equation" r:id="rId21" imgW="2654280" imgH="368280" progId="Equation.DSMT4">
              <p:embed/>
            </p:oleObj>
          </a:graphicData>
        </a:graphic>
      </p:graphicFrame>
      <p:pic>
        <p:nvPicPr>
          <p:cNvPr id="10263" name="Picture 13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41388" y="3675063"/>
            <a:ext cx="164465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ZoneTexte 50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6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38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1" name="Picture 9" descr="logo-imath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17" descr="Cemagef-FRQ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9" name="Picture 16" descr="digue02"/>
            <p:cNvPicPr>
              <a:picLocks noChangeAspect="1" noChangeArrowheads="1"/>
            </p:cNvPicPr>
            <p:nvPr/>
          </p:nvPicPr>
          <p:blipFill>
            <a:blip r:embed="rId6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39875" y="141288"/>
            <a:ext cx="3231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Ecriture adimensionnelle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9175" y="6396335"/>
            <a:ext cx="3857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Numerical </a:t>
            </a:r>
            <a:r>
              <a:rPr lang="en-US" sz="800" dirty="0" err="1"/>
              <a:t>modelling</a:t>
            </a:r>
            <a:r>
              <a:rPr lang="en-US" sz="800" dirty="0"/>
              <a:t> of interfacial soil erosion with viscous incompressible </a:t>
            </a:r>
            <a:r>
              <a:rPr lang="en-US" sz="800" dirty="0" smtClean="0"/>
              <a:t>flows</a:t>
            </a:r>
          </a:p>
          <a:p>
            <a:r>
              <a:rPr lang="en-US" sz="800" dirty="0" smtClean="0"/>
              <a:t>F. </a:t>
            </a:r>
            <a:r>
              <a:rPr lang="en-US" sz="800" dirty="0" err="1" smtClean="0"/>
              <a:t>Golay</a:t>
            </a:r>
            <a:r>
              <a:rPr lang="en-US" sz="800" dirty="0" smtClean="0"/>
              <a:t>, D. </a:t>
            </a:r>
            <a:r>
              <a:rPr lang="en-US" sz="800" dirty="0" err="1" smtClean="0"/>
              <a:t>Lachouette</a:t>
            </a:r>
            <a:r>
              <a:rPr lang="en-US" sz="800" dirty="0" smtClean="0"/>
              <a:t>, S. </a:t>
            </a:r>
            <a:r>
              <a:rPr lang="en-US" sz="800" dirty="0" err="1" smtClean="0"/>
              <a:t>Bonelli</a:t>
            </a:r>
            <a:r>
              <a:rPr lang="en-US" sz="800" dirty="0" smtClean="0"/>
              <a:t>, P. </a:t>
            </a:r>
            <a:r>
              <a:rPr lang="en-US" sz="800" dirty="0" err="1" smtClean="0"/>
              <a:t>Seppecher</a:t>
            </a:r>
            <a:r>
              <a:rPr lang="en-US" sz="800" dirty="0" smtClean="0"/>
              <a:t> </a:t>
            </a:r>
          </a:p>
          <a:p>
            <a:r>
              <a:rPr lang="en-US" sz="800" dirty="0" err="1" smtClean="0"/>
              <a:t>Comput</a:t>
            </a:r>
            <a:r>
              <a:rPr lang="en-US" sz="800" dirty="0"/>
              <a:t>. Methods Appl. Mech. </a:t>
            </a:r>
            <a:r>
              <a:rPr lang="en-US" sz="800" dirty="0" err="1"/>
              <a:t>Engrg</a:t>
            </a:r>
            <a:r>
              <a:rPr lang="en-US" sz="800" dirty="0"/>
              <a:t>. 200 (2011) 383–391</a:t>
            </a:r>
            <a:endParaRPr lang="fr-FR" sz="800" dirty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496888" y="1338263"/>
          <a:ext cx="846137" cy="287337"/>
        </p:xfrm>
        <a:graphic>
          <a:graphicData uri="http://schemas.openxmlformats.org/presentationml/2006/ole">
            <p:oleObj spid="_x0000_s51202" name="Equation" r:id="rId7" imgW="850680" imgH="291960" progId="Equation.DSMT4">
              <p:embed/>
            </p:oleObj>
          </a:graphicData>
        </a:graphic>
      </p:graphicFrame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5942013" y="1308100"/>
          <a:ext cx="1136650" cy="317500"/>
        </p:xfrm>
        <a:graphic>
          <a:graphicData uri="http://schemas.openxmlformats.org/presentationml/2006/ole">
            <p:oleObj spid="_x0000_s51203" name="Equation" r:id="rId8" imgW="1143000" imgH="317160" progId="Equation.DSMT4">
              <p:embed/>
            </p:oleObj>
          </a:graphicData>
        </a:graphic>
      </p:graphicFrame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1687513" y="1308100"/>
          <a:ext cx="1074737" cy="317500"/>
        </p:xfrm>
        <a:graphic>
          <a:graphicData uri="http://schemas.openxmlformats.org/presentationml/2006/ole">
            <p:oleObj spid="_x0000_s51204" name="Equation" r:id="rId9" imgW="1079280" imgH="317160" progId="Equation.DSMT4">
              <p:embed/>
            </p:oleObj>
          </a:graphicData>
        </a:graphic>
      </p:graphicFrame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7315200" y="1317625"/>
          <a:ext cx="1477963" cy="317500"/>
        </p:xfrm>
        <a:graphic>
          <a:graphicData uri="http://schemas.openxmlformats.org/presentationml/2006/ole">
            <p:oleObj spid="_x0000_s51205" name="Equation" r:id="rId10" imgW="1473120" imgH="317160" progId="Equation.DSMT4">
              <p:embed/>
            </p:oleObj>
          </a:graphicData>
        </a:graphic>
      </p:graphicFrame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05" name="Object 9"/>
          <p:cNvGraphicFramePr>
            <a:graphicFrameLocks noChangeAspect="1"/>
          </p:cNvGraphicFramePr>
          <p:nvPr/>
        </p:nvGraphicFramePr>
        <p:xfrm>
          <a:off x="3103563" y="1327150"/>
          <a:ext cx="757237" cy="317500"/>
        </p:xfrm>
        <a:graphic>
          <a:graphicData uri="http://schemas.openxmlformats.org/presentationml/2006/ole">
            <p:oleObj spid="_x0000_s51206" name="Equation" r:id="rId11" imgW="761760" imgH="317160" progId="Equation.DSMT4">
              <p:embed/>
            </p:oleObj>
          </a:graphicData>
        </a:graphic>
      </p:graphicFrame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07" name="Object 11"/>
          <p:cNvGraphicFramePr>
            <a:graphicFrameLocks noChangeAspect="1"/>
          </p:cNvGraphicFramePr>
          <p:nvPr/>
        </p:nvGraphicFramePr>
        <p:xfrm>
          <a:off x="4076700" y="1338263"/>
          <a:ext cx="1562100" cy="287337"/>
        </p:xfrm>
        <a:graphic>
          <a:graphicData uri="http://schemas.openxmlformats.org/presentationml/2006/ole">
            <p:oleObj spid="_x0000_s51207" name="Equation" r:id="rId12" imgW="1562040" imgH="291960" progId="Equation.DSMT4">
              <p:embed/>
            </p:oleObj>
          </a:graphicData>
        </a:graphic>
      </p:graphicFrame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09" name="Object 13"/>
          <p:cNvGraphicFramePr>
            <a:graphicFrameLocks noChangeAspect="1"/>
          </p:cNvGraphicFramePr>
          <p:nvPr/>
        </p:nvGraphicFramePr>
        <p:xfrm>
          <a:off x="703263" y="2127250"/>
          <a:ext cx="1671637" cy="309563"/>
        </p:xfrm>
        <a:graphic>
          <a:graphicData uri="http://schemas.openxmlformats.org/presentationml/2006/ole">
            <p:oleObj spid="_x0000_s51208" name="Equation" r:id="rId13" imgW="1676160" imgH="304560" progId="Equation.DSMT4">
              <p:embed/>
            </p:oleObj>
          </a:graphicData>
        </a:graphic>
      </p:graphicFrame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11" name="Object 15"/>
          <p:cNvGraphicFramePr>
            <a:graphicFrameLocks noChangeAspect="1"/>
          </p:cNvGraphicFramePr>
          <p:nvPr/>
        </p:nvGraphicFramePr>
        <p:xfrm>
          <a:off x="706437" y="2549525"/>
          <a:ext cx="3894138" cy="558800"/>
        </p:xfrm>
        <a:graphic>
          <a:graphicData uri="http://schemas.openxmlformats.org/presentationml/2006/ole">
            <p:oleObj spid="_x0000_s51209" name="Equation" r:id="rId14" imgW="3898800" imgH="558720" progId="Equation.DSMT4">
              <p:embed/>
            </p:oleObj>
          </a:graphicData>
        </a:graphic>
      </p:graphicFrame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13" name="Object 17"/>
          <p:cNvGraphicFramePr>
            <a:graphicFrameLocks noChangeAspect="1"/>
          </p:cNvGraphicFramePr>
          <p:nvPr/>
        </p:nvGraphicFramePr>
        <p:xfrm>
          <a:off x="792163" y="3228975"/>
          <a:ext cx="1417637" cy="563563"/>
        </p:xfrm>
        <a:graphic>
          <a:graphicData uri="http://schemas.openxmlformats.org/presentationml/2006/ole">
            <p:oleObj spid="_x0000_s51210" name="Equation" r:id="rId15" imgW="1422360" imgH="558720" progId="Equation.DSMT4">
              <p:embed/>
            </p:oleObj>
          </a:graphicData>
        </a:graphic>
      </p:graphicFrame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15" name="Object 19"/>
          <p:cNvGraphicFramePr>
            <a:graphicFrameLocks noChangeAspect="1"/>
          </p:cNvGraphicFramePr>
          <p:nvPr/>
        </p:nvGraphicFramePr>
        <p:xfrm>
          <a:off x="744538" y="3933825"/>
          <a:ext cx="1636712" cy="495300"/>
        </p:xfrm>
        <a:graphic>
          <a:graphicData uri="http://schemas.openxmlformats.org/presentationml/2006/ole">
            <p:oleObj spid="_x0000_s51211" name="Equation" r:id="rId16" imgW="1625400" imgH="495000" progId="Equation.DSMT4">
              <p:embed/>
            </p:oleObj>
          </a:graphicData>
        </a:graphic>
      </p:graphicFrame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17" name="Object 21"/>
          <p:cNvGraphicFramePr>
            <a:graphicFrameLocks noChangeAspect="1"/>
          </p:cNvGraphicFramePr>
          <p:nvPr/>
        </p:nvGraphicFramePr>
        <p:xfrm>
          <a:off x="742950" y="4619625"/>
          <a:ext cx="2430463" cy="609600"/>
        </p:xfrm>
        <a:graphic>
          <a:graphicData uri="http://schemas.openxmlformats.org/presentationml/2006/ole">
            <p:oleObj spid="_x0000_s51212" name="Equation" r:id="rId17" imgW="2425680" imgH="609480" progId="Equation.DSMT4">
              <p:embed/>
            </p:oleObj>
          </a:graphicData>
        </a:graphic>
      </p:graphicFrame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19" name="Object 23"/>
          <p:cNvGraphicFramePr>
            <a:graphicFrameLocks noChangeAspect="1"/>
          </p:cNvGraphicFramePr>
          <p:nvPr/>
        </p:nvGraphicFramePr>
        <p:xfrm>
          <a:off x="6426200" y="2052638"/>
          <a:ext cx="1512888" cy="287337"/>
        </p:xfrm>
        <a:graphic>
          <a:graphicData uri="http://schemas.openxmlformats.org/presentationml/2006/ole">
            <p:oleObj spid="_x0000_s51213" name="Equation" r:id="rId18" imgW="1523880" imgH="291960" progId="Equation.DSMT4">
              <p:embed/>
            </p:oleObj>
          </a:graphicData>
        </a:graphic>
      </p:graphicFrame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21" name="Object 25"/>
          <p:cNvGraphicFramePr>
            <a:graphicFrameLocks noChangeAspect="1"/>
          </p:cNvGraphicFramePr>
          <p:nvPr/>
        </p:nvGraphicFramePr>
        <p:xfrm>
          <a:off x="6221413" y="2671763"/>
          <a:ext cx="1798637" cy="287337"/>
        </p:xfrm>
        <a:graphic>
          <a:graphicData uri="http://schemas.openxmlformats.org/presentationml/2006/ole">
            <p:oleObj spid="_x0000_s51214" name="Equation" r:id="rId19" imgW="1803240" imgH="291960" progId="Equation.DSMT4">
              <p:embed/>
            </p:oleObj>
          </a:graphicData>
        </a:graphic>
      </p:graphicFrame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23" name="Object 27"/>
          <p:cNvGraphicFramePr>
            <a:graphicFrameLocks noChangeAspect="1"/>
          </p:cNvGraphicFramePr>
          <p:nvPr/>
        </p:nvGraphicFramePr>
        <p:xfrm>
          <a:off x="6251575" y="3279775"/>
          <a:ext cx="1803400" cy="309563"/>
        </p:xfrm>
        <a:graphic>
          <a:graphicData uri="http://schemas.openxmlformats.org/presentationml/2006/ole">
            <p:oleObj spid="_x0000_s51215" name="Equation" r:id="rId20" imgW="1803240" imgH="304560" progId="Equation.DSMT4">
              <p:embed/>
            </p:oleObj>
          </a:graphicData>
        </a:graphic>
      </p:graphicFrame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725" name="Object 29"/>
          <p:cNvGraphicFramePr>
            <a:graphicFrameLocks noChangeAspect="1"/>
          </p:cNvGraphicFramePr>
          <p:nvPr/>
        </p:nvGraphicFramePr>
        <p:xfrm>
          <a:off x="6089650" y="3881438"/>
          <a:ext cx="1835150" cy="287337"/>
        </p:xfrm>
        <a:graphic>
          <a:graphicData uri="http://schemas.openxmlformats.org/presentationml/2006/ole">
            <p:oleObj spid="_x0000_s51216" name="Equation" r:id="rId21" imgW="1841400" imgH="291960" progId="Equation.DSMT4">
              <p:embed/>
            </p:oleObj>
          </a:graphicData>
        </a:graphic>
      </p:graphicFrame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5018088" y="5094288"/>
            <a:ext cx="306863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►"/>
            </a:pPr>
            <a:r>
              <a:rPr lang="en-US" sz="1400" dirty="0" err="1" smtClean="0">
                <a:solidFill>
                  <a:srgbClr val="0000FF"/>
                </a:solidFill>
              </a:rPr>
              <a:t>Découplage</a:t>
            </a:r>
            <a:r>
              <a:rPr lang="en-US" sz="1400" dirty="0" smtClean="0">
                <a:solidFill>
                  <a:srgbClr val="0000FF"/>
                </a:solidFill>
              </a:rPr>
              <a:t> Erosion / </a:t>
            </a:r>
            <a:r>
              <a:rPr lang="en-US" sz="1400" dirty="0" err="1" smtClean="0">
                <a:solidFill>
                  <a:srgbClr val="0000FF"/>
                </a:solidFill>
              </a:rPr>
              <a:t>Fluide</a:t>
            </a:r>
            <a:endParaRPr lang="en-US" sz="1400" dirty="0" smtClean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►"/>
            </a:pPr>
            <a:r>
              <a:rPr lang="en-US" sz="1400" dirty="0" smtClean="0">
                <a:solidFill>
                  <a:srgbClr val="0000FF"/>
                </a:solidFill>
              </a:rPr>
              <a:t>Stokes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7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19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2" name="Picture 9" descr="logo-imath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17" descr="Cemagef-FRQ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" name="Picture 16" descr="digue02"/>
            <p:cNvPicPr>
              <a:picLocks noChangeAspect="1" noChangeArrowheads="1"/>
            </p:cNvPicPr>
            <p:nvPr/>
          </p:nvPicPr>
          <p:blipFill>
            <a:blip r:embed="rId5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8" name="Text Box 43"/>
          <p:cNvSpPr txBox="1">
            <a:spLocks noChangeArrowheads="1"/>
          </p:cNvSpPr>
          <p:nvPr/>
        </p:nvSpPr>
        <p:spPr bwMode="auto">
          <a:xfrm>
            <a:off x="1539875" y="141288"/>
            <a:ext cx="245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</a:rPr>
              <a:t>Erosion d’une bille</a:t>
            </a:r>
          </a:p>
        </p:txBody>
      </p:sp>
      <p:sp>
        <p:nvSpPr>
          <p:cNvPr id="11270" name="Rectangle 49"/>
          <p:cNvSpPr>
            <a:spLocks noChangeArrowheads="1"/>
          </p:cNvSpPr>
          <p:nvPr/>
        </p:nvSpPr>
        <p:spPr bwMode="auto">
          <a:xfrm>
            <a:off x="5638800" y="2762250"/>
            <a:ext cx="3225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fr-FR" sz="1400" b="1" dirty="0">
                <a:solidFill>
                  <a:srgbClr val="002060"/>
                </a:solidFill>
              </a:rPr>
              <a:t> « </a:t>
            </a:r>
            <a:r>
              <a:rPr lang="fr-FR" sz="1400" b="1" dirty="0" err="1">
                <a:solidFill>
                  <a:srgbClr val="002060"/>
                </a:solidFill>
              </a:rPr>
              <a:t>ghost</a:t>
            </a:r>
            <a:r>
              <a:rPr lang="fr-FR" sz="1400" b="1" dirty="0">
                <a:solidFill>
                  <a:srgbClr val="002060"/>
                </a:solidFill>
              </a:rPr>
              <a:t>-</a:t>
            </a:r>
            <a:r>
              <a:rPr lang="fr-FR" sz="1400" b="1" dirty="0" err="1">
                <a:solidFill>
                  <a:srgbClr val="002060"/>
                </a:solidFill>
              </a:rPr>
              <a:t>fluid</a:t>
            </a:r>
            <a:r>
              <a:rPr lang="fr-FR" sz="1400" b="1" dirty="0">
                <a:solidFill>
                  <a:srgbClr val="002060"/>
                </a:solidFill>
              </a:rPr>
              <a:t> »</a:t>
            </a:r>
          </a:p>
          <a:p>
            <a:pPr>
              <a:buFontTx/>
              <a:buChar char="•"/>
            </a:pPr>
            <a:r>
              <a:rPr lang="fr-FR" sz="1400" b="1" dirty="0">
                <a:solidFill>
                  <a:srgbClr val="002060"/>
                </a:solidFill>
              </a:rPr>
              <a:t> Plus de régularité</a:t>
            </a:r>
          </a:p>
          <a:p>
            <a:pPr>
              <a:buFontTx/>
              <a:buChar char="•"/>
            </a:pPr>
            <a:r>
              <a:rPr lang="fr-FR" sz="1400" b="1" dirty="0">
                <a:solidFill>
                  <a:srgbClr val="002060"/>
                </a:solidFill>
              </a:rPr>
              <a:t> Plus de précision</a:t>
            </a:r>
          </a:p>
          <a:p>
            <a:pPr>
              <a:buFontTx/>
              <a:buChar char="•"/>
            </a:pPr>
            <a:r>
              <a:rPr lang="fr-FR" sz="1400" b="1" dirty="0">
                <a:solidFill>
                  <a:srgbClr val="002060"/>
                </a:solidFill>
              </a:rPr>
              <a:t> Moins de </a:t>
            </a:r>
            <a:r>
              <a:rPr lang="fr-FR" sz="1400" b="1" dirty="0" err="1">
                <a:solidFill>
                  <a:srgbClr val="002060"/>
                </a:solidFill>
              </a:rPr>
              <a:t>redistanciation</a:t>
            </a:r>
            <a:endParaRPr lang="fr-FR" sz="1400" b="1" dirty="0">
              <a:solidFill>
                <a:srgbClr val="002060"/>
              </a:solidFill>
            </a:endParaRPr>
          </a:p>
        </p:txBody>
      </p:sp>
      <p:pic>
        <p:nvPicPr>
          <p:cNvPr id="11271" name="Picture 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5663" y="3884613"/>
            <a:ext cx="2562225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51" descr="bille3D2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5663" y="3322638"/>
            <a:ext cx="37242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52"/>
          <p:cNvSpPr txBox="1">
            <a:spLocks noChangeArrowheads="1"/>
          </p:cNvSpPr>
          <p:nvPr/>
        </p:nvSpPr>
        <p:spPr bwMode="auto">
          <a:xfrm>
            <a:off x="141288" y="6103938"/>
            <a:ext cx="20383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6699"/>
              </a:buClr>
              <a:buSzPct val="100000"/>
              <a:buFont typeface="Wingdings" pitchFamily="2" charset="2"/>
              <a:buNone/>
            </a:pPr>
            <a:r>
              <a:rPr lang="en-US" sz="1200"/>
              <a:t>Maillage: 60x30x30 cellules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39713" y="1000125"/>
            <a:ext cx="5059362" cy="1752600"/>
            <a:chOff x="147" y="93"/>
            <a:chExt cx="4117" cy="1426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7" y="94"/>
              <a:ext cx="1348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31" y="93"/>
              <a:ext cx="1352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20" y="93"/>
              <a:ext cx="1344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7" y="838"/>
              <a:ext cx="1341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32" y="839"/>
              <a:ext cx="1344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20" y="839"/>
              <a:ext cx="1344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16"/>
          <p:cNvSpPr/>
          <p:nvPr/>
        </p:nvSpPr>
        <p:spPr>
          <a:xfrm>
            <a:off x="4829175" y="6396335"/>
            <a:ext cx="3857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Interfacial erosion: a three-dimensional numerical model </a:t>
            </a:r>
          </a:p>
          <a:p>
            <a:r>
              <a:rPr lang="en-US" sz="800" dirty="0" smtClean="0"/>
              <a:t>F. </a:t>
            </a:r>
            <a:r>
              <a:rPr lang="en-US" sz="800" dirty="0" err="1" smtClean="0"/>
              <a:t>Golay</a:t>
            </a:r>
            <a:r>
              <a:rPr lang="en-US" sz="800" dirty="0" smtClean="0"/>
              <a:t>, D. </a:t>
            </a:r>
            <a:r>
              <a:rPr lang="en-US" sz="800" dirty="0" err="1" smtClean="0"/>
              <a:t>Lachouette</a:t>
            </a:r>
            <a:r>
              <a:rPr lang="en-US" sz="800" dirty="0" smtClean="0"/>
              <a:t>, S. </a:t>
            </a:r>
            <a:r>
              <a:rPr lang="en-US" sz="800" dirty="0" err="1" smtClean="0"/>
              <a:t>Bonelli</a:t>
            </a:r>
            <a:r>
              <a:rPr lang="en-US" sz="800" dirty="0" smtClean="0"/>
              <a:t>, P. </a:t>
            </a:r>
            <a:r>
              <a:rPr lang="en-US" sz="800" dirty="0" err="1" smtClean="0"/>
              <a:t>Seppecher</a:t>
            </a:r>
            <a:r>
              <a:rPr lang="en-US" sz="800" dirty="0" smtClean="0"/>
              <a:t> </a:t>
            </a:r>
          </a:p>
          <a:p>
            <a:r>
              <a:rPr lang="en-US" sz="800" dirty="0" smtClean="0"/>
              <a:t>C.R. </a:t>
            </a:r>
            <a:r>
              <a:rPr lang="en-US" sz="800" dirty="0" err="1" smtClean="0"/>
              <a:t>Mécanique</a:t>
            </a:r>
            <a:r>
              <a:rPr lang="en-US" sz="800" dirty="0" smtClean="0"/>
              <a:t>, 336, 9, 731-736, 2008</a:t>
            </a:r>
            <a:endParaRPr lang="fr-FR" sz="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8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0"/>
            <a:ext cx="9144000" cy="620688"/>
            <a:chOff x="0" y="0"/>
            <a:chExt cx="9144000" cy="620688"/>
          </a:xfrm>
        </p:grpSpPr>
        <p:grpSp>
          <p:nvGrpSpPr>
            <p:cNvPr id="13" name="Groupe 10"/>
            <p:cNvGrpSpPr/>
            <p:nvPr/>
          </p:nvGrpSpPr>
          <p:grpSpPr>
            <a:xfrm>
              <a:off x="0" y="0"/>
              <a:ext cx="9144000" cy="620688"/>
              <a:chOff x="0" y="0"/>
              <a:chExt cx="9144000" cy="62068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9144000" cy="620688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6" name="Picture 9" descr="logo-imath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39328" y="1"/>
                <a:ext cx="804672" cy="585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7" descr="Cemagef-FRQ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88" t="1605"/>
              <a:stretch>
                <a:fillRect/>
              </a:stretch>
            </p:blipFill>
            <p:spPr bwMode="auto">
              <a:xfrm>
                <a:off x="7300914" y="110067"/>
                <a:ext cx="988817" cy="448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16" descr="digue02"/>
            <p:cNvPicPr>
              <a:picLocks noChangeAspect="1" noChangeArrowheads="1"/>
            </p:cNvPicPr>
            <p:nvPr/>
          </p:nvPicPr>
          <p:blipFill>
            <a:blip r:embed="rId6" cstate="print"/>
            <a:srcRect l="16328" t="8197" r="30559" b="36998"/>
            <a:stretch>
              <a:fillRect/>
            </a:stretch>
          </p:blipFill>
          <p:spPr bwMode="auto">
            <a:xfrm>
              <a:off x="1" y="0"/>
              <a:ext cx="79395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 Box 43"/>
          <p:cNvSpPr txBox="1">
            <a:spLocks noChangeArrowheads="1"/>
          </p:cNvSpPr>
          <p:nvPr/>
        </p:nvSpPr>
        <p:spPr bwMode="auto">
          <a:xfrm>
            <a:off x="1539875" y="141288"/>
            <a:ext cx="1395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Validation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9175" y="6396335"/>
            <a:ext cx="3857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Erosion des </a:t>
            </a:r>
            <a:r>
              <a:rPr lang="en-US" sz="800" dirty="0" err="1" smtClean="0"/>
              <a:t>gématériaux</a:t>
            </a:r>
            <a:endParaRPr lang="en-US" sz="800" dirty="0" smtClean="0"/>
          </a:p>
          <a:p>
            <a:r>
              <a:rPr lang="en-US" sz="800" dirty="0" smtClean="0"/>
              <a:t>S. </a:t>
            </a:r>
            <a:r>
              <a:rPr lang="en-US" sz="800" dirty="0" err="1" smtClean="0"/>
              <a:t>Bonelli</a:t>
            </a:r>
            <a:r>
              <a:rPr lang="en-US" sz="800" dirty="0" smtClean="0"/>
              <a:t>, F. </a:t>
            </a:r>
            <a:r>
              <a:rPr lang="en-US" sz="800" dirty="0" err="1" smtClean="0"/>
              <a:t>Golay</a:t>
            </a:r>
            <a:r>
              <a:rPr lang="en-US" sz="800" dirty="0" smtClean="0"/>
              <a:t>, F. Mercier</a:t>
            </a:r>
          </a:p>
          <a:p>
            <a:r>
              <a:rPr lang="en-US" sz="800" dirty="0" err="1" smtClean="0"/>
              <a:t>Traité</a:t>
            </a:r>
            <a:r>
              <a:rPr lang="en-US" sz="800" dirty="0" smtClean="0"/>
              <a:t> MIM, en </a:t>
            </a:r>
            <a:r>
              <a:rPr lang="en-US" sz="800" dirty="0" err="1" smtClean="0"/>
              <a:t>préparation</a:t>
            </a:r>
            <a:r>
              <a:rPr lang="en-US" sz="800" dirty="0" smtClean="0"/>
              <a:t>.</a:t>
            </a:r>
            <a:endParaRPr lang="fr-FR" sz="800" dirty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414" y="962025"/>
            <a:ext cx="3194844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1054100" y="5011738"/>
          <a:ext cx="2540000" cy="693737"/>
        </p:xfrm>
        <a:graphic>
          <a:graphicData uri="http://schemas.openxmlformats.org/presentationml/2006/ole">
            <p:oleObj spid="_x0000_s52226" name="Equation" r:id="rId8" imgW="2539800" imgH="698400" progId="Equation.DSMT4">
              <p:embed/>
            </p:oleObj>
          </a:graphicData>
        </a:graphic>
      </p:graphicFrame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9943" name="Object 7"/>
          <p:cNvGraphicFramePr>
            <a:graphicFrameLocks noChangeAspect="1"/>
          </p:cNvGraphicFramePr>
          <p:nvPr/>
        </p:nvGraphicFramePr>
        <p:xfrm>
          <a:off x="5935663" y="5043488"/>
          <a:ext cx="1492250" cy="630237"/>
        </p:xfrm>
        <a:graphic>
          <a:graphicData uri="http://schemas.openxmlformats.org/presentationml/2006/ole">
            <p:oleObj spid="_x0000_s52227" name="Equation" r:id="rId9" imgW="1498320" imgH="634680" progId="Equation.DSMT4">
              <p:embed/>
            </p:oleObj>
          </a:graphicData>
        </a:graphic>
      </p:graphicFrame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15" y="2868614"/>
            <a:ext cx="3885340" cy="203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54554" y="2882900"/>
            <a:ext cx="3899059" cy="204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ZoneTexte 17"/>
          <p:cNvSpPr txBox="1"/>
          <p:nvPr/>
        </p:nvSpPr>
        <p:spPr>
          <a:xfrm>
            <a:off x="0" y="6611779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Carpeinter</a:t>
            </a:r>
            <a:r>
              <a:rPr lang="fr-FR" sz="1000" dirty="0" smtClean="0"/>
              <a:t> 26-27 Mai 2011 – </a:t>
            </a:r>
            <a:fld id="{93E9760E-899D-486C-A201-13F18FA6D266}" type="slidenum">
              <a:rPr lang="fr-FR" sz="1000" smtClean="0"/>
              <a:pPr/>
              <a:t>9</a:t>
            </a:fld>
            <a:r>
              <a:rPr lang="fr-FR" sz="1000" dirty="0" smtClean="0"/>
              <a:t>/25</a:t>
            </a:r>
            <a:endParaRPr 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913</Words>
  <Application>Microsoft Office PowerPoint</Application>
  <PresentationFormat>Affichage à l'écran (4:3)</PresentationFormat>
  <Paragraphs>219</Paragraphs>
  <Slides>25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28" baseType="lpstr">
      <vt:lpstr>Thème Office</vt:lpstr>
      <vt:lpstr>Equation</vt:lpstr>
      <vt:lpstr>MathType 6.0 Equation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freddy</dc:creator>
  <cp:lastModifiedBy>freddy</cp:lastModifiedBy>
  <cp:revision>112</cp:revision>
  <dcterms:created xsi:type="dcterms:W3CDTF">2011-05-03T12:12:35Z</dcterms:created>
  <dcterms:modified xsi:type="dcterms:W3CDTF">2011-05-23T09:58:34Z</dcterms:modified>
</cp:coreProperties>
</file>