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69" r:id="rId4"/>
    <p:sldId id="258" r:id="rId5"/>
    <p:sldId id="271" r:id="rId6"/>
    <p:sldId id="272" r:id="rId7"/>
    <p:sldId id="283" r:id="rId8"/>
    <p:sldId id="284" r:id="rId9"/>
    <p:sldId id="285" r:id="rId10"/>
    <p:sldId id="286" r:id="rId11"/>
    <p:sldId id="287" r:id="rId12"/>
    <p:sldId id="273" r:id="rId13"/>
    <p:sldId id="281" r:id="rId14"/>
    <p:sldId id="288" r:id="rId15"/>
    <p:sldId id="289" r:id="rId16"/>
    <p:sldId id="278" r:id="rId17"/>
    <p:sldId id="279" r:id="rId18"/>
    <p:sldId id="291" r:id="rId19"/>
    <p:sldId id="260" r:id="rId20"/>
    <p:sldId id="292" r:id="rId21"/>
    <p:sldId id="293" r:id="rId22"/>
    <p:sldId id="296" r:id="rId23"/>
    <p:sldId id="294" r:id="rId24"/>
    <p:sldId id="295" r:id="rId25"/>
    <p:sldId id="262" r:id="rId26"/>
    <p:sldId id="263" r:id="rId27"/>
    <p:sldId id="264" r:id="rId28"/>
    <p:sldId id="265" r:id="rId29"/>
    <p:sldId id="384" r:id="rId30"/>
    <p:sldId id="298" r:id="rId31"/>
    <p:sldId id="297" r:id="rId32"/>
    <p:sldId id="299" r:id="rId33"/>
    <p:sldId id="270" r:id="rId34"/>
    <p:sldId id="368" r:id="rId35"/>
    <p:sldId id="268" r:id="rId36"/>
    <p:sldId id="369" r:id="rId37"/>
    <p:sldId id="370" r:id="rId38"/>
    <p:sldId id="386" r:id="rId39"/>
    <p:sldId id="385" r:id="rId40"/>
    <p:sldId id="372" r:id="rId41"/>
    <p:sldId id="383" r:id="rId42"/>
    <p:sldId id="381" r:id="rId43"/>
    <p:sldId id="387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96"/>
    <p:restoredTop sz="94700"/>
  </p:normalViewPr>
  <p:slideViewPr>
    <p:cSldViewPr snapToGrid="0" snapToObjects="1">
      <p:cViewPr>
        <p:scale>
          <a:sx n="92" d="100"/>
          <a:sy n="92" d="100"/>
        </p:scale>
        <p:origin x="13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0.e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emf"/><Relationship Id="rId6" Type="http://schemas.openxmlformats.org/officeDocument/2006/relationships/image" Target="../media/image83.wmf"/><Relationship Id="rId11" Type="http://schemas.openxmlformats.org/officeDocument/2006/relationships/image" Target="../media/image88.wmf"/><Relationship Id="rId5" Type="http://schemas.openxmlformats.org/officeDocument/2006/relationships/image" Target="../media/image82.wmf"/><Relationship Id="rId10" Type="http://schemas.openxmlformats.org/officeDocument/2006/relationships/image" Target="../media/image87.wmf"/><Relationship Id="rId4" Type="http://schemas.openxmlformats.org/officeDocument/2006/relationships/image" Target="../media/image81.wmf"/><Relationship Id="rId9" Type="http://schemas.openxmlformats.org/officeDocument/2006/relationships/image" Target="../media/image8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emf"/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B3D10-5E99-4A41-BD23-80F940AADAA6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0D774-7E76-444A-8781-FBD4B30670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97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1AFD85-4A1C-1444-A6BD-1631D30B19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64189-660D-8845-A471-BB0EA2C07763}" type="slidenum">
              <a:rPr lang="en-US" altLang="fr-FR"/>
              <a:pPr/>
              <a:t>31</a:t>
            </a:fld>
            <a:endParaRPr lang="en-US" altLang="fr-FR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E38F52D-8C3F-3E41-BBD7-AFFC27CDF9E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BCA4AC99-1041-8541-8FF3-A6F9E53B7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9D057-58A5-B042-B674-6B716A0BF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4B216C-D01A-114F-9ADC-A096D2933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A59AEB-C778-A648-92C5-A178F5FB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A25478-D2F6-B94D-86EE-AD4AE089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FA75F0-D4AE-2840-AECE-E1E38E0E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14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A31E7-A917-8B4C-9286-152539DE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EA0ACC-C680-1542-B3E9-4FDD5C6E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AAC24-2ACE-F941-A449-F1F937F0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EECAE8-1CBB-4745-8287-05E9AC28E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F5A781-6A48-8844-BFD5-D65DB901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42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6563DD1-B6A0-EE4A-95C0-A9213FCC2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A5795C-2713-1040-966A-7D79713F7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35B68-B2C8-CF4C-8468-3B9A0522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4CF2F8-9454-1F4C-8C2E-F1DA3CAB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E44BD1-4266-0D42-A886-1127E7DE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8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245079-C3D7-A649-AA4B-AC979A4E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19F2B6-3820-7D43-A130-3CE693819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9599F1-CC69-8944-9CAE-7D88CC79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5BCD60-B9B7-E84D-95F0-38D13CEC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DEDA61-F83D-BC40-B120-36599437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1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D4BBB-0ECE-844D-81D3-1DC1160B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0DD785-B585-3146-BA61-060708CDB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5DCD34-0006-CC4E-A776-C0670371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883790-3BFA-7546-8D7D-5613BFC7F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709CE6-3465-8E46-A555-38E6FF64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38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2BCA4-EB3E-214B-BE9C-5C9DF4E57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2FF3D-72A9-E24A-A7F8-E56757DFC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B2B2E8-D513-BC49-B5C0-B810D23F5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222AB1-CDAF-6B47-8CC4-C48CDDBC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F94638-9C57-2F4A-915C-4A372394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26D39C-A086-8247-A2D4-C339FE02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23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54A2E-9BA7-3742-A70D-3A8C22C2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B3885D-28B4-054B-BD4A-A480799F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474C11-90B0-A044-ACE2-719EC6849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A0173E-ADEA-7D49-9CED-28AF5430A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23DCAC-7B44-244A-AC81-6CA27CB09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336E1D8-E0B6-DE49-9A4C-FCF8D6C3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C940CA-242C-CC41-B29C-0CB98041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2917F1D-A3BC-294C-A6E9-C586BF25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87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804A61-F04E-B94C-8336-0A5E2B6A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B40D24-A7FC-B84E-86F0-FB41EFBA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16D939-828B-8B43-BA4D-EDB28D71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0C6730-3538-894C-92DD-DF359689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89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B8E04E4-35C2-0C48-90FB-57038B9A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DE8F6A-6F88-1C46-8154-8BD7C09C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F626B0-847A-B445-A47D-9976EF56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78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E1380-439E-D24B-93B8-26092469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B97E0C-50BC-D048-AFC1-7B5471E23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F9D803-5D07-6C42-B0A0-92F430BCC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44CD9C-746B-3140-A253-54A2836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046F25-61DA-944C-ACEB-60ED53B1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9EF289-7E01-9249-91DE-200748A4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10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ADD9D-B811-4F43-96C1-B8A4DCC1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1879B2A-3CEC-D848-9A2A-C44956054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84A841-11C2-3648-80AD-D3F155F3E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9225CD-8E9D-6044-8A8E-4488B5BC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652682-E52D-3A41-B5B0-8CD4DC22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B8A89C-CDA9-D14A-816E-A14F2977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4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3A1D54-F1E9-B249-84E4-635B05B0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BFD165-4A23-8041-B9C6-3FF80391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179222-FFA3-1D4A-A111-20BE65147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1D25A-5BBC-1B4D-ACA2-2984AF1FEED4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2F5EE6-8D41-7144-A693-04828ED89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20DA32-AB6B-7340-8B81-B3B525DAE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4B40-894F-7348-B329-8F1DF7B947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81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png"/><Relationship Id="rId7" Type="http://schemas.openxmlformats.org/officeDocument/2006/relationships/oleObject" Target="file:///localhost/Users/Batsale/Documents/travail%20transitoire%205/SFT-CONF-SUPERISOLANTS/Document12!OLE_LINK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6.png"/><Relationship Id="rId7" Type="http://schemas.openxmlformats.org/officeDocument/2006/relationships/oleObject" Target="file:///localhost/Users/Batsale/Documents/travail%20transitoire%205/SFT-CONF-SUPERISOLANTS/Document12!OLE_LINK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9.wmf"/><Relationship Id="rId4" Type="http://schemas.openxmlformats.org/officeDocument/2006/relationships/image" Target="../media/image66.emf"/><Relationship Id="rId9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75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2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74.emf"/><Relationship Id="rId5" Type="http://schemas.openxmlformats.org/officeDocument/2006/relationships/image" Target="../media/image71.emf"/><Relationship Id="rId15" Type="http://schemas.openxmlformats.org/officeDocument/2006/relationships/image" Target="../media/image76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73.emf"/><Relationship Id="rId14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85.wmf"/><Relationship Id="rId3" Type="http://schemas.openxmlformats.org/officeDocument/2006/relationships/oleObject" Target="../embeddings/oleObject13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4.wmf"/><Relationship Id="rId20" Type="http://schemas.openxmlformats.org/officeDocument/2006/relationships/image" Target="../media/image86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88.wmf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10" Type="http://schemas.openxmlformats.org/officeDocument/2006/relationships/image" Target="../media/image81.w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78.e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83.wmf"/><Relationship Id="rId22" Type="http://schemas.openxmlformats.org/officeDocument/2006/relationships/image" Target="../media/image8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ft.asso.fr/document.php?pagendx-12299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file:///localhost/Users/Batsale/Documents/travail%20transitoire%205/SFT-CONF-SUPERISOLANTS/Document12!OLE_LINK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file:///localhost/Users/Batsale/Documents/travail%20transitoire%205/SFT-CONF-SUPERISOLANTS/Document12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AF44-D2FB-1E4F-8AF6-F0AB1E4B8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Résistances et impédances thermiques, quelles analogies entre thermique et électricité ?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Quelques applications au contrôle non-destructif thermique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6789C2-8265-7E46-9A1E-B781D914C6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JC BATSALE</a:t>
            </a:r>
          </a:p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I2M, Bordeaux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061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59401"/>
            <a:ext cx="9144000" cy="1143000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« Systèmes » Super isolants et cryogénie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000" dirty="0">
                <a:solidFill>
                  <a:srgbClr val="FF0000"/>
                </a:solidFill>
              </a:rPr>
              <a:t>(voir </a:t>
            </a:r>
            <a:r>
              <a:rPr lang="fr-FR" sz="2000" dirty="0" err="1">
                <a:solidFill>
                  <a:srgbClr val="FF0000"/>
                </a:solidFill>
              </a:rPr>
              <a:t>Boissin</a:t>
            </a:r>
            <a:r>
              <a:rPr lang="fr-FR" sz="2000" dirty="0">
                <a:solidFill>
                  <a:srgbClr val="FF0000"/>
                </a:solidFill>
              </a:rPr>
              <a:t> et al, Air Liquide et CEA Grenoble) 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364265"/>
            <a:ext cx="9474621" cy="327150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74696" y="4919008"/>
            <a:ext cx="89933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Vide poussé de 10</a:t>
            </a:r>
            <a:r>
              <a:rPr lang="fr-FR" sz="2400" baseline="30000" dirty="0"/>
              <a:t>-6 </a:t>
            </a:r>
            <a:r>
              <a:rPr lang="fr-FR" sz="2400" dirty="0"/>
              <a:t>mbar ou 0.1 Pa</a:t>
            </a:r>
          </a:p>
          <a:p>
            <a:r>
              <a:rPr lang="fr-FR" sz="2400" dirty="0"/>
              <a:t>Parois </a:t>
            </a:r>
            <a:r>
              <a:rPr lang="fr-FR" sz="2400" dirty="0" err="1"/>
              <a:t>aluminisées</a:t>
            </a:r>
            <a:r>
              <a:rPr lang="fr-FR" sz="2400" dirty="0"/>
              <a:t> (</a:t>
            </a:r>
            <a:r>
              <a:rPr lang="fr-FR" sz="2400" dirty="0" err="1"/>
              <a:t>Mylar</a:t>
            </a:r>
            <a:r>
              <a:rPr lang="fr-FR" sz="2400" dirty="0"/>
              <a:t>) ou feuilles d’aluminium d’émissivité 0.01</a:t>
            </a:r>
          </a:p>
          <a:p>
            <a:endParaRPr lang="fr-FR" sz="2400" dirty="0"/>
          </a:p>
          <a:p>
            <a:r>
              <a:rPr lang="fr-FR" sz="2400" b="1" dirty="0"/>
              <a:t>Conductivité thermique équivalente de l’ordre 0.3 mWm</a:t>
            </a:r>
            <a:r>
              <a:rPr lang="fr-FR" sz="2800" b="1" baseline="30000" dirty="0"/>
              <a:t>-1</a:t>
            </a:r>
            <a:r>
              <a:rPr lang="fr-FR" sz="2400" b="1" dirty="0"/>
              <a:t>K</a:t>
            </a:r>
            <a:r>
              <a:rPr lang="fr-FR" sz="2400" b="1" baseline="30000" dirty="0"/>
              <a:t>-1</a:t>
            </a:r>
            <a:r>
              <a:rPr lang="fr-FR" sz="2400" b="1" dirty="0"/>
              <a:t> sur 1cm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319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0738" y="274638"/>
            <a:ext cx="8923608" cy="1143000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« Systèmes » Super isolants et cryogénie</a:t>
            </a:r>
            <a:br>
              <a:rPr lang="fr-FR" sz="3200" dirty="0">
                <a:solidFill>
                  <a:srgbClr val="FF0000"/>
                </a:solidFill>
              </a:rPr>
            </a:br>
            <a:r>
              <a:rPr lang="fr-FR" sz="3200" dirty="0">
                <a:solidFill>
                  <a:srgbClr val="FF0000"/>
                </a:solidFill>
              </a:rPr>
              <a:t>Réservoirs, Conduites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650739" y="6027004"/>
            <a:ext cx="8505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40333"/>
            <a:ext cx="3796882" cy="40331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882" y="1769530"/>
            <a:ext cx="5511800" cy="3302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24000" y="5673466"/>
            <a:ext cx="9017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Principaux problèmes: Maintenir le vide et éviter les ponts thermiques!</a:t>
            </a:r>
          </a:p>
        </p:txBody>
      </p:sp>
    </p:spTree>
    <p:extLst>
      <p:ext uri="{BB962C8B-B14F-4D97-AF65-F5344CB8AC3E}">
        <p14:creationId xmlns:p14="http://schemas.microsoft.com/office/powerpoint/2010/main" val="141938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Les aérogels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sz="3600" dirty="0">
                <a:solidFill>
                  <a:srgbClr val="FF0000"/>
                </a:solidFill>
              </a:rPr>
              <a:t>Voir A. </a:t>
            </a:r>
            <a:r>
              <a:rPr lang="fr-FR" sz="3600" dirty="0" err="1">
                <a:solidFill>
                  <a:srgbClr val="FF0000"/>
                </a:solidFill>
              </a:rPr>
              <a:t>Rigacci</a:t>
            </a:r>
            <a:r>
              <a:rPr lang="fr-FR" sz="3600" dirty="0">
                <a:solidFill>
                  <a:srgbClr val="FF0000"/>
                </a:solidFill>
              </a:rPr>
              <a:t>, P. Achard CEMEF, Sophia Antipolis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86466" y="1727058"/>
            <a:ext cx="80473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Milieux poreux à pore ouverts et forte tortuosité</a:t>
            </a:r>
          </a:p>
          <a:p>
            <a:r>
              <a:rPr lang="fr-FR" sz="2000" b="1" dirty="0"/>
              <a:t>Confinement</a:t>
            </a:r>
            <a:r>
              <a:rPr lang="fr-FR" sz="2000" dirty="0"/>
              <a:t> (Effet </a:t>
            </a:r>
            <a:r>
              <a:rPr lang="fr-FR" sz="2000" dirty="0" err="1"/>
              <a:t>Knudsen</a:t>
            </a:r>
            <a:r>
              <a:rPr lang="fr-FR" sz="2000" dirty="0"/>
              <a:t>)  Taille des cavités&lt;libre parcours moyen du gaz (dans l’air à une atmosphère: 75 nm)</a:t>
            </a:r>
          </a:p>
          <a:p>
            <a:r>
              <a:rPr lang="fr-FR" sz="2000" b="1" dirty="0"/>
              <a:t>Et diminution de la pression</a:t>
            </a:r>
          </a:p>
          <a:p>
            <a:endParaRPr lang="fr-FR" b="1" dirty="0"/>
          </a:p>
          <a:p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428" y="2630828"/>
            <a:ext cx="1919906" cy="19473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037" y="2630828"/>
            <a:ext cx="1967903" cy="19473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320" y="3604494"/>
            <a:ext cx="2190995" cy="26185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558" y="4218652"/>
            <a:ext cx="1603478" cy="20043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59558" y="6352930"/>
            <a:ext cx="28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Martin </a:t>
            </a:r>
            <a:r>
              <a:rPr lang="fr-FR" dirty="0" err="1"/>
              <a:t>Knudsen</a:t>
            </a:r>
            <a:r>
              <a:rPr lang="fr-FR" dirty="0"/>
              <a:t> 1871-1949  </a:t>
            </a:r>
          </a:p>
        </p:txBody>
      </p:sp>
    </p:spTree>
    <p:extLst>
      <p:ext uri="{BB962C8B-B14F-4D97-AF65-F5344CB8AC3E}">
        <p14:creationId xmlns:p14="http://schemas.microsoft.com/office/powerpoint/2010/main" val="324113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Conductivité thermique de milieux poreux en fonction de la pression et de la taille des pores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1657328"/>
            <a:ext cx="8522746" cy="43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Les vitrages sous vide</a:t>
            </a:r>
            <a:br>
              <a:rPr lang="fr-FR" sz="2400" dirty="0">
                <a:solidFill>
                  <a:srgbClr val="FF0000"/>
                </a:solidFill>
              </a:rPr>
            </a:br>
            <a:r>
              <a:rPr lang="fr-FR" sz="2400" dirty="0">
                <a:solidFill>
                  <a:srgbClr val="FF0000"/>
                </a:solidFill>
              </a:rPr>
              <a:t>(VIG Vacuum </a:t>
            </a:r>
            <a:r>
              <a:rPr lang="fr-FR" sz="2400" dirty="0" err="1">
                <a:solidFill>
                  <a:srgbClr val="FF0000"/>
                </a:solidFill>
              </a:rPr>
              <a:t>Insulating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Glazing</a:t>
            </a:r>
            <a:r>
              <a:rPr lang="fr-FR" sz="2400" dirty="0">
                <a:solidFill>
                  <a:srgbClr val="FF0000"/>
                </a:solidFill>
              </a:rPr>
              <a:t>): </a:t>
            </a:r>
            <a:r>
              <a:rPr lang="fr-FR" sz="2400" dirty="0" err="1">
                <a:solidFill>
                  <a:srgbClr val="FF0000"/>
                </a:solidFill>
              </a:rPr>
              <a:t>Pilkinton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Spacia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08667"/>
            <a:ext cx="7944556" cy="50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6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Méthodes de caractérisation d’une résistance thermique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25963"/>
          </a:xfrm>
        </p:spPr>
        <p:txBody>
          <a:bodyPr>
            <a:normAutofit/>
          </a:bodyPr>
          <a:lstStyle/>
          <a:p>
            <a:pPr lvl="1"/>
            <a:r>
              <a:rPr lang="fr-FR" dirty="0"/>
              <a:t>Stationnaire 1D, Loi d’Ohm thermique (plaque chaude gardée)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Performances d’un vase Dewar (Décharge d’un condensateur thermique)</a:t>
            </a:r>
          </a:p>
          <a:p>
            <a:pPr marL="457200" lvl="1" indent="0">
              <a:buNone/>
            </a:pPr>
            <a:r>
              <a:rPr lang="fr-FR" sz="2000" dirty="0"/>
              <a:t>comment comparer des bouteilles thermos… le test de « Carnets d’aventures »</a:t>
            </a:r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  <a:p>
            <a:pPr lvl="1"/>
            <a:r>
              <a:rPr lang="fr-FR" dirty="0"/>
              <a:t>Méthodes transitoires (des petites aux grandes échelles)</a:t>
            </a:r>
          </a:p>
          <a:p>
            <a:pPr lvl="2"/>
            <a:r>
              <a:rPr lang="fr-FR" sz="1400" dirty="0"/>
              <a:t>Cas 1D, sondes fil chaud plan chaud</a:t>
            </a:r>
          </a:p>
          <a:p>
            <a:pPr lvl="2"/>
            <a:r>
              <a:rPr lang="fr-FR" sz="1400" dirty="0"/>
              <a:t>Cas 3D transitoire, Contrôle Non-Destructif thermique avec la thermographie infrarouge</a:t>
            </a:r>
          </a:p>
          <a:p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747465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37877"/>
            <a:ext cx="8229600" cy="1143000"/>
          </a:xfrm>
        </p:spPr>
        <p:txBody>
          <a:bodyPr/>
          <a:lstStyle/>
          <a:p>
            <a:r>
              <a:rPr lang="fr-FR" dirty="0"/>
              <a:t>Plaque chaude gardée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67" y="1417639"/>
            <a:ext cx="3846413" cy="24157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167" y="1593721"/>
            <a:ext cx="2857500" cy="2654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266" y="4287820"/>
            <a:ext cx="8119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• ASTM Standard C518, “Standard Test Method for Steady-State Heat Flux Measurements and Thermal Transmission Properties by Means of the Heat Flow Meter Apparatus.”</a:t>
            </a:r>
          </a:p>
          <a:p>
            <a:r>
              <a:rPr lang="en-US" sz="1600" dirty="0"/>
              <a:t>• ASTM Standard C177, “Standard Test Method for Steady-State Heat Flux Measurements and Thermal Transmission Properties by Means of the Guarded-Hot-Plate Apparatus.”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717752" y="5710415"/>
            <a:ext cx="8950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Théorie simple, mais appareil très délicat surtout pour les super-isolants!</a:t>
            </a:r>
          </a:p>
        </p:txBody>
      </p:sp>
    </p:spTree>
    <p:extLst>
      <p:ext uri="{BB962C8B-B14F-4D97-AF65-F5344CB8AC3E}">
        <p14:creationId xmlns:p14="http://schemas.microsoft.com/office/powerpoint/2010/main" val="1032418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Performances d’un vase Dewar, comment caractériser sa bouteille thermos… le test de Carnets d’aventures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36" y="1937137"/>
            <a:ext cx="3156813" cy="23676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148" y="1482209"/>
            <a:ext cx="4642956" cy="3105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82336" y="4823508"/>
            <a:ext cx="8885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temps caractéristique du régime transitoire est supérieur à 10h!!!!</a:t>
            </a:r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/>
        </p:nvGraphicFramePr>
        <p:xfrm>
          <a:off x="6038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…quation" r:id="rId5" imgW="114300" imgH="165100" progId="Equation.3">
                  <p:embed/>
                </p:oleObj>
              </mc:Choice>
              <mc:Fallback>
                <p:oleObj name="…quation" r:id="rId5" imgW="114300" imgH="165100" progId="Equation.3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8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647001"/>
              </p:ext>
            </p:extLst>
          </p:nvPr>
        </p:nvGraphicFramePr>
        <p:xfrm>
          <a:off x="2014330" y="5540720"/>
          <a:ext cx="7964774" cy="1017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Document" r:id="rId7" imgW="5969000" imgH="596900" progId="Word.Document.12">
                  <p:link updateAutomatic="1"/>
                </p:oleObj>
              </mc:Choice>
              <mc:Fallback>
                <p:oleObj name="Document" r:id="rId7" imgW="5969000" imgH="596900" progId="Word.Document.12">
                  <p:link updateAutomatic="1"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14330" y="5540720"/>
                        <a:ext cx="7964774" cy="1017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1456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6D684-2B5B-E044-A689-72169409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365125"/>
            <a:ext cx="11595652" cy="132556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Modèle électrique équivalent (circuit électrique  capacité-résistance)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8E2FE1-CCFD-D647-B878-360515E79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20" y="1363964"/>
            <a:ext cx="5515232" cy="30065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8D25B2-595B-9B47-A9EB-971ED7092D6D}"/>
              </a:ext>
            </a:extLst>
          </p:cNvPr>
          <p:cNvSpPr/>
          <p:nvPr/>
        </p:nvSpPr>
        <p:spPr>
          <a:xfrm>
            <a:off x="1625901" y="2313463"/>
            <a:ext cx="145809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BFB09-63AD-3343-9C9D-054975F065C2}"/>
              </a:ext>
            </a:extLst>
          </p:cNvPr>
          <p:cNvSpPr/>
          <p:nvPr/>
        </p:nvSpPr>
        <p:spPr>
          <a:xfrm>
            <a:off x="4175556" y="2250514"/>
            <a:ext cx="96758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BEA268-253A-2947-BBA2-E6A49535B9B4}"/>
              </a:ext>
            </a:extLst>
          </p:cNvPr>
          <p:cNvSpPr/>
          <p:nvPr/>
        </p:nvSpPr>
        <p:spPr>
          <a:xfrm>
            <a:off x="4005157" y="3298517"/>
            <a:ext cx="96758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CFC4FB-2D47-5E4D-8FF8-963BDF23C438}"/>
              </a:ext>
            </a:extLst>
          </p:cNvPr>
          <p:cNvSpPr txBox="1"/>
          <p:nvPr/>
        </p:nvSpPr>
        <p:spPr>
          <a:xfrm>
            <a:off x="4682585" y="2227065"/>
            <a:ext cx="54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069A4A-E3C0-564B-ACF9-DA205585BAE4}"/>
              </a:ext>
            </a:extLst>
          </p:cNvPr>
          <p:cNvSpPr txBox="1"/>
          <p:nvPr/>
        </p:nvSpPr>
        <p:spPr>
          <a:xfrm>
            <a:off x="2977936" y="3342451"/>
            <a:ext cx="96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1/Cp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EC794B9-7B2A-7448-B641-794609CE7B99}"/>
                  </a:ext>
                </a:extLst>
              </p:cNvPr>
              <p:cNvSpPr txBox="1"/>
              <p:nvPr/>
            </p:nvSpPr>
            <p:spPr>
              <a:xfrm>
                <a:off x="8023653" y="2200897"/>
                <a:ext cx="2916641" cy="5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fr-FR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800" i="1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EC794B9-7B2A-7448-B641-794609CE7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653" y="2200897"/>
                <a:ext cx="2916641" cy="556434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964BBB7-4709-CB45-9D36-9B05378031C1}"/>
                  </a:ext>
                </a:extLst>
              </p:cNvPr>
              <p:cNvSpPr txBox="1"/>
              <p:nvPr/>
            </p:nvSpPr>
            <p:spPr>
              <a:xfrm>
                <a:off x="7930888" y="3479857"/>
                <a:ext cx="2757616" cy="9019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h𝑆</m:t>
                          </m:r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964BBB7-4709-CB45-9D36-9B0537803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888" y="3479857"/>
                <a:ext cx="2757616" cy="901978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14E3D1E4-48A2-3146-AE4C-93E01F06C55A}"/>
              </a:ext>
            </a:extLst>
          </p:cNvPr>
          <p:cNvSpPr txBox="1"/>
          <p:nvPr/>
        </p:nvSpPr>
        <p:spPr>
          <a:xfrm>
            <a:off x="8627165" y="1542072"/>
            <a:ext cx="310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Capacité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DC48DAA-1BF8-984A-9933-2F98658373D4}"/>
              </a:ext>
            </a:extLst>
          </p:cNvPr>
          <p:cNvSpPr txBox="1"/>
          <p:nvPr/>
        </p:nvSpPr>
        <p:spPr>
          <a:xfrm>
            <a:off x="8627165" y="2956637"/>
            <a:ext cx="310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Résistance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F369D76-1615-BF4B-A337-299D71E5DACD}"/>
                  </a:ext>
                </a:extLst>
              </p:cNvPr>
              <p:cNvSpPr txBox="1"/>
              <p:nvPr/>
            </p:nvSpPr>
            <p:spPr>
              <a:xfrm>
                <a:off x="-341690" y="5624189"/>
                <a:ext cx="6109252" cy="851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fr-FR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sz="2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f>
                        <m:fPr>
                          <m:ctrlPr>
                            <a:rPr lang="fr-FR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fr-FR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F369D76-1615-BF4B-A337-299D71E5D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1690" y="5624189"/>
                <a:ext cx="6109252" cy="851580"/>
              </a:xfrm>
              <a:prstGeom prst="rect">
                <a:avLst/>
              </a:prstGeom>
              <a:blipFill>
                <a:blip r:embed="rId6"/>
                <a:stretch>
                  <a:fillRect t="-23881" b="-1074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5D6F7899-AD83-A940-A481-6A5E0305FA8D}"/>
              </a:ext>
            </a:extLst>
          </p:cNvPr>
          <p:cNvSpPr txBox="1"/>
          <p:nvPr/>
        </p:nvSpPr>
        <p:spPr>
          <a:xfrm>
            <a:off x="901147" y="5116473"/>
            <a:ext cx="470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Solution dans l’espace de Laplace</a:t>
            </a:r>
          </a:p>
        </p:txBody>
      </p:sp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565FBFF2-CC36-DA49-9D59-A003BF54D0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530838"/>
              </p:ext>
            </p:extLst>
          </p:nvPr>
        </p:nvGraphicFramePr>
        <p:xfrm>
          <a:off x="4972744" y="5782152"/>
          <a:ext cx="7964774" cy="1235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Document" r:id="rId7" imgW="5969000" imgH="596900" progId="Word.Document.12">
                  <p:link updateAutomatic="1"/>
                </p:oleObj>
              </mc:Choice>
              <mc:Fallback>
                <p:oleObj name="Document" r:id="rId7" imgW="5969000" imgH="596900" progId="Word.Document.12">
                  <p:link updateAutomatic="1"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72744" y="5782152"/>
                        <a:ext cx="7964774" cy="1235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55C3CA8B-9196-4C49-A4F8-002E61575F04}"/>
              </a:ext>
            </a:extLst>
          </p:cNvPr>
          <p:cNvSpPr txBox="1"/>
          <p:nvPr/>
        </p:nvSpPr>
        <p:spPr>
          <a:xfrm>
            <a:off x="6804990" y="5092062"/>
            <a:ext cx="470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Solution dans l’espace temporel</a:t>
            </a:r>
          </a:p>
        </p:txBody>
      </p:sp>
    </p:spTree>
    <p:extLst>
      <p:ext uri="{BB962C8B-B14F-4D97-AF65-F5344CB8AC3E}">
        <p14:creationId xmlns:p14="http://schemas.microsoft.com/office/powerpoint/2010/main" val="3867176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91A672-DDDD-944A-B60A-7A085EF2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40" y="59002"/>
            <a:ext cx="11205519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Analogie électrique en régime transitoire-Cas 1D-Quadripoles thermiques</a:t>
            </a:r>
            <a:br>
              <a:rPr lang="fr-FR" sz="2800" b="1" dirty="0">
                <a:solidFill>
                  <a:srgbClr val="FF0000"/>
                </a:solidFill>
              </a:rPr>
            </a:br>
            <a:r>
              <a:rPr lang="fr-FR" sz="2800" b="1" dirty="0">
                <a:solidFill>
                  <a:srgbClr val="FF0000"/>
                </a:solidFill>
              </a:rPr>
              <a:t>Représentation matricielle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59A8DC-5E59-244F-B6AD-6F3A1372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40" y="1703044"/>
            <a:ext cx="4526280" cy="1676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7C9C66-2103-9B45-BA7D-590625F70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619" y="1999980"/>
            <a:ext cx="3652280" cy="1102575"/>
          </a:xfrm>
          <a:prstGeom prst="rect">
            <a:avLst/>
          </a:pr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9458D094-000B-CB47-B0B6-789EFC4C06AE}"/>
              </a:ext>
            </a:extLst>
          </p:cNvPr>
          <p:cNvSpPr/>
          <p:nvPr/>
        </p:nvSpPr>
        <p:spPr>
          <a:xfrm>
            <a:off x="5274365" y="2541244"/>
            <a:ext cx="503583" cy="188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D70CBC-5CBB-3149-81CC-EBF85589B1F1}"/>
              </a:ext>
            </a:extLst>
          </p:cNvPr>
          <p:cNvSpPr txBox="1"/>
          <p:nvPr/>
        </p:nvSpPr>
        <p:spPr>
          <a:xfrm>
            <a:off x="7041828" y="1322284"/>
            <a:ext cx="5645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Transformation de Laplace en temps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7ED6DB-6315-3245-A540-7A92795E2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39" y="3348558"/>
            <a:ext cx="5645426" cy="530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97F14D-5F33-7C46-AFA7-D486E7621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84" y="3763761"/>
            <a:ext cx="5867298" cy="9277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231ED0-E69E-5E48-9663-C76983AD4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06" y="4497935"/>
            <a:ext cx="6127859" cy="14717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DA5B19-3E72-4447-8EA9-4AE981020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899" y="4060697"/>
            <a:ext cx="5904101" cy="20920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A2E453E-E723-9441-BCB7-E5863D64D792}"/>
              </a:ext>
            </a:extLst>
          </p:cNvPr>
          <p:cNvSpPr txBox="1"/>
          <p:nvPr/>
        </p:nvSpPr>
        <p:spPr>
          <a:xfrm>
            <a:off x="6233594" y="6176097"/>
            <a:ext cx="5645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Représentation par une matrice de transfert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EA2334-EE47-6845-B2C2-B9FA22757F67}"/>
              </a:ext>
            </a:extLst>
          </p:cNvPr>
          <p:cNvSpPr txBox="1"/>
          <p:nvPr/>
        </p:nvSpPr>
        <p:spPr>
          <a:xfrm>
            <a:off x="187397" y="1322284"/>
            <a:ext cx="6548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Mur 1D en régime transitoire sans sources internes</a:t>
            </a:r>
          </a:p>
        </p:txBody>
      </p:sp>
    </p:spTree>
    <p:extLst>
      <p:ext uri="{BB962C8B-B14F-4D97-AF65-F5344CB8AC3E}">
        <p14:creationId xmlns:p14="http://schemas.microsoft.com/office/powerpoint/2010/main" val="407515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7F267-6C65-D448-B750-F1486E79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Résistance thermique: analogie électrique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FC1B56D-B3A7-F545-A3CC-C482149F01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5421" y="1531335"/>
                <a:ext cx="10515600" cy="4351338"/>
              </a:xfrm>
            </p:spPr>
            <p:txBody>
              <a:bodyPr>
                <a:normAutofit fontScale="25000" lnSpcReduction="20000"/>
              </a:bodyPr>
              <a:lstStyle/>
              <a:p>
                <a:r>
                  <a:rPr lang="fr-FR" sz="6400" dirty="0"/>
                  <a:t>Loi de Fourier:</a:t>
                </a:r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fr-FR" sz="7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fr-FR" sz="7000" dirty="0">
                    <a:ea typeface="Cambria Math" panose="02040503050406030204" pitchFamily="18" charset="0"/>
                  </a:rPr>
                  <a:t>					</a:t>
                </a:r>
                <a14:m>
                  <m:oMath xmlns:m="http://schemas.openxmlformats.org/officeDocument/2006/math">
                    <m:r>
                      <a:rPr lang="fr-FR" sz="7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7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7000" dirty="0"/>
                  <a:t>en Wm</a:t>
                </a:r>
                <a:r>
                  <a:rPr lang="fr-FR" sz="7000" baseline="30000" dirty="0"/>
                  <a:t>-1</a:t>
                </a:r>
                <a:r>
                  <a:rPr lang="fr-FR" sz="7000" dirty="0"/>
                  <a:t>K</a:t>
                </a:r>
                <a:r>
                  <a:rPr lang="fr-FR" sz="7000" baseline="30000" dirty="0"/>
                  <a:t>-1</a:t>
                </a:r>
              </a:p>
              <a:p>
                <a:pPr marL="0" indent="0">
                  <a:buNone/>
                </a:pPr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sz="7200" dirty="0"/>
                  <a:t>Loi d’ohm thermique en 1D: </a:t>
                </a:r>
                <a:r>
                  <a:rPr lang="fr-FR" sz="7200" dirty="0">
                    <a:solidFill>
                      <a:srgbClr val="FF0000"/>
                    </a:solidFill>
                  </a:rPr>
                  <a:t>2 types de relations</a:t>
                </a:r>
              </a:p>
              <a:p>
                <a:endParaRPr lang="fr-FR" sz="5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FR" sz="3500" dirty="0"/>
                  <a:t>			</a:t>
                </a:r>
                <a14:m>
                  <m:oMath xmlns:m="http://schemas.openxmlformats.org/officeDocument/2006/math">
                    <m:r>
                      <a:rPr lang="fr-FR" sz="8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fr-FR" sz="8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fr-FR" sz="8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𝜆</m:t>
                    </m:r>
                    <m:f>
                      <m:fPr>
                        <m:ctrlPr>
                          <a:rPr lang="fr-FR" sz="8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fr-FR" sz="8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den>
                    </m:f>
                    <m:r>
                      <a:rPr lang="fr-FR" sz="8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8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𝜆</m:t>
                    </m:r>
                    <m:f>
                      <m:fPr>
                        <m:ctrlPr>
                          <a:rPr lang="fr-FR" sz="8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num>
                      <m:den>
                        <m:r>
                          <a:rPr lang="fr-FR" sz="8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den>
                    </m:f>
                    <m:r>
                      <a:rPr lang="fr-FR" sz="8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8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8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num>
                      <m:den>
                        <m:r>
                          <a:rPr lang="fr-FR" sz="8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fr-FR" sz="6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fr-FR" sz="4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</a:p>
              <a:p>
                <a:pPr marL="0" indent="0">
                  <a:buNone/>
                </a:pPr>
                <a:r>
                  <a:rPr lang="fr-FR" sz="4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fr-FR" sz="96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14:m>
                  <m:oMath xmlns:m="http://schemas.openxmlformats.org/officeDocument/2006/math">
                    <m:r>
                      <a:rPr lang="fr-FR" sz="9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fr-FR" sz="9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fr-FR" sz="9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f>
                      <m:fPr>
                        <m:ctrlPr>
                          <a:rPr lang="fr-FR" sz="9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fr-FR" sz="9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den>
                    </m:f>
                    <m:r>
                      <a:rPr lang="fr-FR" sz="9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9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fr-FR" sz="9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f>
                      <m:fPr>
                        <m:ctrlPr>
                          <a:rPr lang="fr-FR" sz="9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num>
                      <m:den>
                        <m:r>
                          <a:rPr lang="fr-FR" sz="9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den>
                    </m:f>
                    <m:r>
                      <a:rPr lang="fr-FR" sz="9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9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  <m:r>
                              <a:rPr lang="fr-FR" sz="9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fr-FR" sz="96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den>
                    </m:f>
                  </m:oMath>
                </a14:m>
                <a:endParaRPr lang="fr-FR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fr-FR" sz="40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fr-FR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fr-FR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fr-FR" sz="6400" b="1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6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fr-FR" sz="6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6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num>
                      <m:den>
                        <m:r>
                          <a:rPr lang="fr-FR" sz="6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fr-FR" sz="6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en W</a:t>
                </a:r>
                <a:r>
                  <a:rPr lang="fr-FR" sz="6400" b="1" baseline="30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fr-FR" sz="6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fr-FR" sz="6400" b="1" baseline="300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6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fr-FR" sz="4400" b="1" dirty="0">
                    <a:effectLst/>
                  </a:rPr>
                  <a:t> </a:t>
                </a:r>
                <a:r>
                  <a:rPr lang="fr-FR" sz="4400" dirty="0">
                    <a:effectLst/>
                  </a:rPr>
                  <a:t>	</a:t>
                </a:r>
                <a:r>
                  <a:rPr lang="fr-FR" sz="8000" dirty="0"/>
                  <a:t> et 	</a:t>
                </a:r>
                <a:r>
                  <a:rPr lang="fr-FR" sz="6400" b="1" dirty="0"/>
                  <a:t> </a:t>
                </a:r>
                <a14:m>
                  <m:oMath xmlns:m="http://schemas.openxmlformats.org/officeDocument/2006/math">
                    <m:r>
                      <a:rPr lang="fr-FR" sz="6400" b="1" i="1"/>
                      <m:t>𝑹</m:t>
                    </m:r>
                    <m:r>
                      <a:rPr lang="fr-FR" sz="6400" b="1" i="1"/>
                      <m:t>=</m:t>
                    </m:r>
                    <m:f>
                      <m:fPr>
                        <m:ctrlPr>
                          <a:rPr lang="fr-FR" sz="6400" b="1" i="1"/>
                        </m:ctrlPr>
                      </m:fPr>
                      <m:num>
                        <m:r>
                          <a:rPr lang="fr-FR" sz="6400" b="1" i="1"/>
                          <m:t>𝒆</m:t>
                        </m:r>
                      </m:num>
                      <m:den>
                        <m:r>
                          <a:rPr lang="fr-FR" sz="6400" b="1" i="1"/>
                          <m:t>𝝀</m:t>
                        </m:r>
                        <m:r>
                          <a:rPr lang="fr-FR" sz="6400" b="1" i="1"/>
                          <m:t>𝑺</m:t>
                        </m:r>
                      </m:den>
                    </m:f>
                  </m:oMath>
                </a14:m>
                <a:r>
                  <a:rPr lang="fr-FR" sz="6400" b="1" dirty="0"/>
                  <a:t> en W</a:t>
                </a:r>
                <a:r>
                  <a:rPr lang="fr-FR" sz="6400" b="1" baseline="30000" dirty="0"/>
                  <a:t>-1</a:t>
                </a:r>
                <a:r>
                  <a:rPr lang="fr-FR" sz="6400" b="1" dirty="0"/>
                  <a:t>K</a:t>
                </a:r>
                <a:endParaRPr lang="fr-FR" sz="3600" b="1" dirty="0"/>
              </a:p>
              <a:p>
                <a:pPr marL="0" indent="0">
                  <a:buNone/>
                </a:pPr>
                <a:endParaRPr lang="fr-FR" sz="6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FC1B56D-B3A7-F545-A3CC-C482149F01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421" y="1531335"/>
                <a:ext cx="10515600" cy="4351338"/>
              </a:xfrm>
              <a:blipFill>
                <a:blip r:embed="rId2"/>
                <a:stretch>
                  <a:fillRect l="-362" t="-1744" b="-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DBD22EA-A6FB-0E41-A0A4-A6A0B3F0974D}"/>
                  </a:ext>
                </a:extLst>
              </p:cNvPr>
              <p:cNvSpPr txBox="1"/>
              <p:nvPr/>
            </p:nvSpPr>
            <p:spPr>
              <a:xfrm>
                <a:off x="4120055" y="1448970"/>
                <a:ext cx="7020910" cy="798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fr-FR" sz="4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acc>
                    <m:r>
                      <a:rPr lang="fr-FR" sz="4000" i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fr-FR" sz="40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sz="4000" i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⃑"/>
                        <m:ctrlPr>
                          <a:rPr lang="fr-FR" sz="4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𝑔𝑟𝑎𝑑</m:t>
                        </m:r>
                      </m:e>
                    </m:acc>
                    <m:r>
                      <a:rPr lang="fr-FR" sz="4000" i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DBD22EA-A6FB-0E41-A0A4-A6A0B3F09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055" y="1448970"/>
                <a:ext cx="7020910" cy="798873"/>
              </a:xfrm>
              <a:prstGeom prst="rect">
                <a:avLst/>
              </a:prstGeom>
              <a:blipFill>
                <a:blip r:embed="rId3"/>
                <a:stretch>
                  <a:fillRect l="-1264" b="-234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64DEA00-7CB4-BE4C-BA20-AA80E0CC519C}"/>
                  </a:ext>
                </a:extLst>
              </p:cNvPr>
              <p:cNvSpPr txBox="1"/>
              <p:nvPr/>
            </p:nvSpPr>
            <p:spPr>
              <a:xfrm>
                <a:off x="2840422" y="2395233"/>
                <a:ext cx="6096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fr-FR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acc>
                  </m:oMath>
                </a14:m>
                <a:r>
                  <a:rPr lang="fr-FR" sz="2400" dirty="0"/>
                  <a:t> en Wm</a:t>
                </a:r>
                <a:r>
                  <a:rPr lang="fr-FR" sz="2400" baseline="30000" dirty="0"/>
                  <a:t>-2</a:t>
                </a:r>
                <a:r>
                  <a:rPr lang="fr-FR" sz="2400" dirty="0"/>
                  <a:t>  </a:t>
                </a:r>
                <a:endParaRPr lang="fr-FR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64DEA00-7CB4-BE4C-BA20-AA80E0CC5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422" y="2395233"/>
                <a:ext cx="6096000" cy="461665"/>
              </a:xfrm>
              <a:prstGeom prst="rect">
                <a:avLst/>
              </a:prstGeom>
              <a:blipFill>
                <a:blip r:embed="rId4"/>
                <a:stretch>
                  <a:fillRect l="-208" t="-7895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02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4345121-4B8B-0D43-A107-064F911B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40" y="18255"/>
            <a:ext cx="11205519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Analogie électrique en régime transitoire-Cas 1D-Quadripoles thermiques</a:t>
            </a:r>
            <a:br>
              <a:rPr lang="fr-FR" sz="2800" b="1" dirty="0">
                <a:solidFill>
                  <a:srgbClr val="FF0000"/>
                </a:solidFill>
              </a:rPr>
            </a:br>
            <a:r>
              <a:rPr lang="fr-FR" sz="2800" b="1" dirty="0">
                <a:solidFill>
                  <a:srgbClr val="FF0000"/>
                </a:solidFill>
              </a:rPr>
              <a:t>Analogie Electrique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213B06-0B94-934C-9AF7-4D06A8D40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" y="1547379"/>
            <a:ext cx="5334956" cy="15090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2C8309-D1D3-1B4B-B9E8-77C55A49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79" y="3429000"/>
            <a:ext cx="5539133" cy="25709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99182F-596E-7C49-BBD6-18481AC2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867" y="1732218"/>
            <a:ext cx="6559312" cy="11394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6AEFCC-46AA-2742-B221-44ECCFB63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566" y="4320261"/>
            <a:ext cx="6969536" cy="145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6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029B40-4687-DD46-B766-CB15DA04A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Approximation aux basses fréquences (p --&gt; 0)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E7944F-A4D5-DE4E-B6D4-D7A0A713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39" y="2054087"/>
            <a:ext cx="6848061" cy="1755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E6104B-5813-C447-9CB4-D57421B29AD3}"/>
              </a:ext>
            </a:extLst>
          </p:cNvPr>
          <p:cNvSpPr/>
          <p:nvPr/>
        </p:nvSpPr>
        <p:spPr>
          <a:xfrm>
            <a:off x="4518991" y="2054087"/>
            <a:ext cx="3154017" cy="74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CC43E6-48AB-9347-A575-E7ABEC003C8C}"/>
              </a:ext>
            </a:extLst>
          </p:cNvPr>
          <p:cNvSpPr/>
          <p:nvPr/>
        </p:nvSpPr>
        <p:spPr>
          <a:xfrm>
            <a:off x="4473437" y="2932043"/>
            <a:ext cx="3154017" cy="74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F143AC-59BA-8F45-A390-1F8EB6C3CACA}"/>
              </a:ext>
            </a:extLst>
          </p:cNvPr>
          <p:cNvSpPr txBox="1"/>
          <p:nvPr/>
        </p:nvSpPr>
        <p:spPr>
          <a:xfrm>
            <a:off x="5022574" y="2163537"/>
            <a:ext cx="292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Résistance pure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3EEE5B9-39D6-E84C-ACB1-B394BCD8C0ED}"/>
              </a:ext>
            </a:extLst>
          </p:cNvPr>
          <p:cNvSpPr txBox="1"/>
          <p:nvPr/>
        </p:nvSpPr>
        <p:spPr>
          <a:xfrm>
            <a:off x="5022574" y="2975111"/>
            <a:ext cx="292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Capacité  pure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24D725-3903-C140-A42C-909B02A97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6" y="3853067"/>
            <a:ext cx="5287616" cy="23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C2818-B17A-1046-A5E1-8BB57A65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Mur multicouche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3B735C-C20B-9F46-8122-B6C0B5B2A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545" y="1690688"/>
            <a:ext cx="4984082" cy="24123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71AA7E1-8C9C-B64A-AA27-9C83D420FBD1}"/>
              </a:ext>
            </a:extLst>
          </p:cNvPr>
          <p:cNvSpPr txBox="1"/>
          <p:nvPr/>
        </p:nvSpPr>
        <p:spPr>
          <a:xfrm>
            <a:off x="1347537" y="4335529"/>
            <a:ext cx="206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Matrice de transfert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36CA65-25A0-3D40-913D-B0F13007D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39" y="4937316"/>
            <a:ext cx="6723349" cy="98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41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42072-157D-5045-AA06-1F5E449D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Discrétisation d’un mur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DA7A75-0C73-2D4C-9B53-4D053093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39" y="1014444"/>
            <a:ext cx="6967330" cy="24280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67415D-4120-834F-9BCE-9AB8865E4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54010"/>
            <a:ext cx="9707646" cy="10444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64BEEC-AC52-6E47-B74A-97D864BCE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044307"/>
            <a:ext cx="3826996" cy="12166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03A96F-57E5-174C-907A-E0279F3A4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22" y="5393140"/>
            <a:ext cx="6739249" cy="13697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DCD294-E5B9-0E40-8C94-016C3614AD4A}"/>
              </a:ext>
            </a:extLst>
          </p:cNvPr>
          <p:cNvSpPr txBox="1"/>
          <p:nvPr/>
        </p:nvSpPr>
        <p:spPr>
          <a:xfrm>
            <a:off x="5692023" y="4890052"/>
            <a:ext cx="37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Mais aussi:</a:t>
            </a:r>
          </a:p>
        </p:txBody>
      </p:sp>
    </p:spTree>
    <p:extLst>
      <p:ext uri="{BB962C8B-B14F-4D97-AF65-F5344CB8AC3E}">
        <p14:creationId xmlns:p14="http://schemas.microsoft.com/office/powerpoint/2010/main" val="330292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18829-A8A1-0A42-B327-48A10AAD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Mesure simple de la résistance et de l’inertie d’un mur</a:t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sz="3600" dirty="0">
                <a:solidFill>
                  <a:srgbClr val="FF0000"/>
                </a:solidFill>
              </a:rPr>
              <a:t>Aux basses fréquences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6E9D87-17E4-F143-A10A-5FF46421E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01" y="1987824"/>
            <a:ext cx="7616320" cy="17136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2C829B-8B14-3445-A87D-20E3994A3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001" y="3998632"/>
            <a:ext cx="4888581" cy="20511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838228-8D7C-2645-8B97-2500C10A5E96}"/>
              </a:ext>
            </a:extLst>
          </p:cNvPr>
          <p:cNvSpPr txBox="1"/>
          <p:nvPr/>
        </p:nvSpPr>
        <p:spPr>
          <a:xfrm>
            <a:off x="6464851" y="4094307"/>
            <a:ext cx="316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Résistance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B52C4C-8BB3-5840-AD0B-73093F26CFC3}"/>
              </a:ext>
            </a:extLst>
          </p:cNvPr>
          <p:cNvSpPr txBox="1"/>
          <p:nvPr/>
        </p:nvSpPr>
        <p:spPr>
          <a:xfrm>
            <a:off x="6464851" y="4976218"/>
            <a:ext cx="316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Inertie/Capacité</a:t>
            </a:r>
          </a:p>
        </p:txBody>
      </p:sp>
    </p:spTree>
    <p:extLst>
      <p:ext uri="{BB962C8B-B14F-4D97-AF65-F5344CB8AC3E}">
        <p14:creationId xmlns:p14="http://schemas.microsoft.com/office/powerpoint/2010/main" val="2325030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1FD8A-C382-B141-9764-DEEB361B0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Impédance d’un milieu semi-infini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BBC9CC-DEBD-4B44-AEE2-EB01E2DA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1690688"/>
            <a:ext cx="4466535" cy="23978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634F0B0-8D0B-174C-B12A-0091F48AC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463" y="4520536"/>
            <a:ext cx="2841315" cy="15211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ED14B7-4468-A646-B646-3C70D6987995}"/>
              </a:ext>
            </a:extLst>
          </p:cNvPr>
          <p:cNvSpPr txBox="1"/>
          <p:nvPr/>
        </p:nvSpPr>
        <p:spPr>
          <a:xfrm>
            <a:off x="5553214" y="2160104"/>
            <a:ext cx="6068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Si l’épaisseur </a:t>
            </a:r>
            <a:r>
              <a:rPr lang="fr-FR" sz="2800" i="1" dirty="0"/>
              <a:t>e </a:t>
            </a:r>
            <a:r>
              <a:rPr lang="fr-FR" sz="2800" dirty="0"/>
              <a:t>du mur tend vers l’infini, il y a une relation directe entre la température d’entrée et le flux d’entrée.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50D6A76-AD57-904C-ACBC-A08CD977CC4B}"/>
                  </a:ext>
                </a:extLst>
              </p:cNvPr>
              <p:cNvSpPr txBox="1"/>
              <p:nvPr/>
            </p:nvSpPr>
            <p:spPr>
              <a:xfrm>
                <a:off x="4087021" y="3967736"/>
                <a:ext cx="60960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fr-FR" sz="3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fr-FR" sz="3200" i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sSub>
                        <m:sSubPr>
                          <m:ctrlPr>
                            <a:rPr lang="fr-FR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50D6A76-AD57-904C-ACBC-A08CD977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021" y="3967736"/>
                <a:ext cx="6096000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DBCC31FE-0AC0-164A-AA35-96CC06C99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78" y="5852522"/>
            <a:ext cx="1045185" cy="44219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715ECDF-DE25-1242-A0BC-E5109B35E267}"/>
              </a:ext>
            </a:extLst>
          </p:cNvPr>
          <p:cNvSpPr txBox="1"/>
          <p:nvPr/>
        </p:nvSpPr>
        <p:spPr>
          <a:xfrm>
            <a:off x="5618223" y="4804128"/>
            <a:ext cx="6068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 réponse à un échelon de flux est une </a:t>
            </a:r>
            <a:r>
              <a:rPr lang="fr-FR" sz="2800" b="1" dirty="0"/>
              <a:t>dérivation non entière </a:t>
            </a:r>
            <a:r>
              <a:rPr lang="fr-FR" sz="2800" dirty="0"/>
              <a:t>de la température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77CB7B-3614-C142-9661-B804B48176E1}"/>
              </a:ext>
            </a:extLst>
          </p:cNvPr>
          <p:cNvSpPr txBox="1"/>
          <p:nvPr/>
        </p:nvSpPr>
        <p:spPr>
          <a:xfrm>
            <a:off x="2200710" y="5852522"/>
            <a:ext cx="1540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: </a:t>
            </a:r>
            <a:r>
              <a:rPr lang="fr-FR" sz="2400" dirty="0"/>
              <a:t>Emissivité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4215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BE38BD-FF8D-1541-8E74-9777DB6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Exemple de mur composite en thermique du bâtiment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519DAE-CF9E-7B46-9A82-9CC96F3C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691" y="1352195"/>
            <a:ext cx="4504623" cy="25289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98FBDB-5D95-ED4A-8059-3B5D01F52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58" y="4067966"/>
            <a:ext cx="7515877" cy="6004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BE0538-5B55-9345-92C5-D9DCA1142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393" y="4768996"/>
            <a:ext cx="52451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1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941F9-E093-F94A-8A76-C26069E6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551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Régime périodique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4A9715-ACE7-4346-AFEF-DFFB7D13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58" y="1312009"/>
            <a:ext cx="3404470" cy="18688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214B53-262D-CA4F-B4F2-02535CAA8B1E}"/>
              </a:ext>
            </a:extLst>
          </p:cNvPr>
          <p:cNvSpPr txBox="1"/>
          <p:nvPr/>
        </p:nvSpPr>
        <p:spPr>
          <a:xfrm>
            <a:off x="809324" y="942677"/>
            <a:ext cx="435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remplace </a:t>
            </a:r>
            <a:r>
              <a:rPr lang="fr-FR" i="1" dirty="0"/>
              <a:t>p</a:t>
            </a:r>
            <a:r>
              <a:rPr lang="fr-FR" dirty="0"/>
              <a:t> par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DE13F-EA43-1B4D-9FD2-4F23586B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148" y="942677"/>
            <a:ext cx="539793" cy="3693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C706F0-CD49-1D40-A4FA-0D676418A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768" y="1444303"/>
            <a:ext cx="5657629" cy="8765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40DCAD-1DFF-184F-BABD-45DFB2120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982" y="2285207"/>
            <a:ext cx="3022600" cy="4953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8AA382-58A9-424F-B13D-7684D7D46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046" y="2815543"/>
            <a:ext cx="3263900" cy="558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1152D0-3300-FE48-978E-4EBB54EA6BB5}"/>
              </a:ext>
            </a:extLst>
          </p:cNvPr>
          <p:cNvSpPr txBox="1"/>
          <p:nvPr/>
        </p:nvSpPr>
        <p:spPr>
          <a:xfrm>
            <a:off x="7257582" y="2320243"/>
            <a:ext cx="18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Amplitude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1CAFB3C-84C4-C041-8062-7B0B9947B760}"/>
              </a:ext>
            </a:extLst>
          </p:cNvPr>
          <p:cNvSpPr txBox="1"/>
          <p:nvPr/>
        </p:nvSpPr>
        <p:spPr>
          <a:xfrm>
            <a:off x="7485249" y="2910277"/>
            <a:ext cx="18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Déphasage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25807C-F447-B542-AC7F-F98FEEBC4342}"/>
              </a:ext>
            </a:extLst>
          </p:cNvPr>
          <p:cNvSpPr txBox="1"/>
          <p:nvPr/>
        </p:nvSpPr>
        <p:spPr>
          <a:xfrm>
            <a:off x="3528058" y="943234"/>
            <a:ext cx="590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Transformée de Fourier au lieu d’une transformée de Laplace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418A05-980E-CE47-A1D3-41F591B785D1}"/>
              </a:ext>
            </a:extLst>
          </p:cNvPr>
          <p:cNvSpPr txBox="1"/>
          <p:nvPr/>
        </p:nvSpPr>
        <p:spPr>
          <a:xfrm>
            <a:off x="226011" y="3447726"/>
            <a:ext cx="374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Approximation aux hautes fréquences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0F22DBB-BB33-104B-A885-00928E3D3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191" y="3374343"/>
            <a:ext cx="2441644" cy="57363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668FABA-9BC3-6C40-BA21-6BFABB793C47}"/>
              </a:ext>
            </a:extLst>
          </p:cNvPr>
          <p:cNvSpPr txBox="1"/>
          <p:nvPr/>
        </p:nvSpPr>
        <p:spPr>
          <a:xfrm>
            <a:off x="7360121" y="3485614"/>
            <a:ext cx="18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Milieu semi-infini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AD7BA0A-C1D9-A548-BAD2-291443EFBF14}"/>
              </a:ext>
            </a:extLst>
          </p:cNvPr>
          <p:cNvSpPr txBox="1"/>
          <p:nvPr/>
        </p:nvSpPr>
        <p:spPr>
          <a:xfrm>
            <a:off x="207929" y="4013923"/>
            <a:ext cx="378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Approximation aux basses fréquences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558DB02-E3E9-FA4C-A064-5F4D8EFC1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735" y="3907932"/>
            <a:ext cx="3429000" cy="6731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3F18E6-0A31-DF4D-BF71-D6073F707810}"/>
              </a:ext>
            </a:extLst>
          </p:cNvPr>
          <p:cNvSpPr txBox="1"/>
          <p:nvPr/>
        </p:nvSpPr>
        <p:spPr>
          <a:xfrm>
            <a:off x="7451735" y="4013923"/>
            <a:ext cx="227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Capa-</a:t>
            </a:r>
            <a:r>
              <a:rPr lang="fr-FR" dirty="0" err="1"/>
              <a:t>Resistance</a:t>
            </a:r>
            <a:r>
              <a:rPr lang="fr-FR" dirty="0"/>
              <a:t>-capa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DB6501-67CC-C049-ADB2-8C8306A65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330" y="4427849"/>
            <a:ext cx="3781293" cy="24138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F3C744C-6B2C-3541-ABCD-F5684292CDEF}"/>
              </a:ext>
            </a:extLst>
          </p:cNvPr>
          <p:cNvSpPr/>
          <p:nvPr/>
        </p:nvSpPr>
        <p:spPr>
          <a:xfrm>
            <a:off x="4334126" y="4773067"/>
            <a:ext cx="1215992" cy="259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C36ED7-8FF7-9542-86FB-0207CF64A899}"/>
              </a:ext>
            </a:extLst>
          </p:cNvPr>
          <p:cNvSpPr/>
          <p:nvPr/>
        </p:nvSpPr>
        <p:spPr>
          <a:xfrm>
            <a:off x="3831254" y="5873285"/>
            <a:ext cx="1019879" cy="2325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9436F-613B-714A-A3F2-F61A4E8466D3}"/>
              </a:ext>
            </a:extLst>
          </p:cNvPr>
          <p:cNvSpPr/>
          <p:nvPr/>
        </p:nvSpPr>
        <p:spPr>
          <a:xfrm>
            <a:off x="3831253" y="6177910"/>
            <a:ext cx="1178416" cy="2325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6DDE12-F858-7D47-9EE4-50D7F3327ACC}"/>
              </a:ext>
            </a:extLst>
          </p:cNvPr>
          <p:cNvSpPr/>
          <p:nvPr/>
        </p:nvSpPr>
        <p:spPr>
          <a:xfrm>
            <a:off x="1762225" y="5415194"/>
            <a:ext cx="1242410" cy="3362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69AB2FA-193A-D04F-8233-BFDB74B2D030}"/>
              </a:ext>
            </a:extLst>
          </p:cNvPr>
          <p:cNvSpPr txBox="1"/>
          <p:nvPr/>
        </p:nvSpPr>
        <p:spPr>
          <a:xfrm>
            <a:off x="4342696" y="4786761"/>
            <a:ext cx="1520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Milieu semi-infini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0E1C0DC-7170-E54F-AD48-16D68D41BE89}"/>
              </a:ext>
            </a:extLst>
          </p:cNvPr>
          <p:cNvSpPr txBox="1"/>
          <p:nvPr/>
        </p:nvSpPr>
        <p:spPr>
          <a:xfrm>
            <a:off x="3941945" y="5842667"/>
            <a:ext cx="1520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Milieu sain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C59CA2-4B57-3744-A00E-74C086266100}"/>
              </a:ext>
            </a:extLst>
          </p:cNvPr>
          <p:cNvSpPr txBox="1"/>
          <p:nvPr/>
        </p:nvSpPr>
        <p:spPr>
          <a:xfrm>
            <a:off x="3941945" y="6155694"/>
            <a:ext cx="1520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Capa-R-capa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C71263B-DFD1-2D46-BCAD-6BCE3A5AB1A0}"/>
              </a:ext>
            </a:extLst>
          </p:cNvPr>
          <p:cNvSpPr txBox="1"/>
          <p:nvPr/>
        </p:nvSpPr>
        <p:spPr>
          <a:xfrm>
            <a:off x="1762225" y="5422249"/>
            <a:ext cx="1520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Expression exacte</a:t>
            </a:r>
          </a:p>
        </p:txBody>
      </p:sp>
    </p:spTree>
    <p:extLst>
      <p:ext uri="{BB962C8B-B14F-4D97-AF65-F5344CB8AC3E}">
        <p14:creationId xmlns:p14="http://schemas.microsoft.com/office/powerpoint/2010/main" val="3319962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52B8E-C804-0346-90AB-C4E157FD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Etude de phénomènes 3D transitoires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Contrôle non-destructif par thermographie infrarouge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39245B0-3073-3344-AD7D-034F4EAE0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73" y="3104573"/>
            <a:ext cx="5858741" cy="20066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E10364F-279B-8C41-9F87-F3E6B866471D}"/>
              </a:ext>
            </a:extLst>
          </p:cNvPr>
          <p:cNvCxnSpPr/>
          <p:nvPr/>
        </p:nvCxnSpPr>
        <p:spPr>
          <a:xfrm>
            <a:off x="3186545" y="2286000"/>
            <a:ext cx="1219200" cy="955964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1706180-B3B8-B94C-B2B2-B6ACB921BE9E}"/>
              </a:ext>
            </a:extLst>
          </p:cNvPr>
          <p:cNvSpPr txBox="1"/>
          <p:nvPr/>
        </p:nvSpPr>
        <p:spPr>
          <a:xfrm>
            <a:off x="893618" y="1916668"/>
            <a:ext cx="443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Excitation thermique (lampe, laser)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55BED1D-63EB-4047-9DC1-32858517AC53}"/>
              </a:ext>
            </a:extLst>
          </p:cNvPr>
          <p:cNvCxnSpPr>
            <a:cxnSpLocks/>
          </p:cNvCxnSpPr>
          <p:nvPr/>
        </p:nvCxnSpPr>
        <p:spPr>
          <a:xfrm flipV="1">
            <a:off x="4405745" y="2286000"/>
            <a:ext cx="1925782" cy="955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1E9DFB6-ABE4-3041-921C-94B8CD7B8198}"/>
              </a:ext>
            </a:extLst>
          </p:cNvPr>
          <p:cNvCxnSpPr>
            <a:cxnSpLocks/>
          </p:cNvCxnSpPr>
          <p:nvPr/>
        </p:nvCxnSpPr>
        <p:spPr>
          <a:xfrm flipV="1">
            <a:off x="6525491" y="2365364"/>
            <a:ext cx="318654" cy="1172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C5CE28B-5B68-054B-B0A4-5C57AF296B5F}"/>
              </a:ext>
            </a:extLst>
          </p:cNvPr>
          <p:cNvSpPr/>
          <p:nvPr/>
        </p:nvSpPr>
        <p:spPr>
          <a:xfrm rot="833884">
            <a:off x="6331527" y="2101334"/>
            <a:ext cx="512618" cy="264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EB0FA-28A6-5C4B-9D9E-58B92BA7E005}"/>
              </a:ext>
            </a:extLst>
          </p:cNvPr>
          <p:cNvSpPr/>
          <p:nvPr/>
        </p:nvSpPr>
        <p:spPr>
          <a:xfrm rot="874350">
            <a:off x="6130635" y="1763996"/>
            <a:ext cx="1004455" cy="33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F54D6D-AEA4-614C-86AB-BAC12A615BD0}"/>
              </a:ext>
            </a:extLst>
          </p:cNvPr>
          <p:cNvSpPr txBox="1"/>
          <p:nvPr/>
        </p:nvSpPr>
        <p:spPr>
          <a:xfrm>
            <a:off x="7620000" y="1916668"/>
            <a:ext cx="443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Caméra infrarouge qui enregistre </a:t>
            </a:r>
            <a:r>
              <a:rPr lang="fr-FR" dirty="0" err="1"/>
              <a:t>T</a:t>
            </a:r>
            <a:r>
              <a:rPr lang="fr-FR" dirty="0"/>
              <a:t>(</a:t>
            </a:r>
            <a:r>
              <a:rPr lang="fr-FR" dirty="0" err="1"/>
              <a:t>x,y,z</a:t>
            </a:r>
            <a:r>
              <a:rPr lang="fr-FR" dirty="0"/>
              <a:t>=0,t)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99A1097-5C5C-DA45-9320-5E996E0BED98}"/>
              </a:ext>
            </a:extLst>
          </p:cNvPr>
          <p:cNvSpPr txBox="1"/>
          <p:nvPr/>
        </p:nvSpPr>
        <p:spPr>
          <a:xfrm>
            <a:off x="1579417" y="5608016"/>
            <a:ext cx="827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partir de </a:t>
            </a:r>
            <a:r>
              <a:rPr lang="fr-FR" dirty="0" err="1"/>
              <a:t>T</a:t>
            </a:r>
            <a:r>
              <a:rPr lang="fr-FR" dirty="0"/>
              <a:t>(</a:t>
            </a:r>
            <a:r>
              <a:rPr lang="fr-FR" dirty="0" err="1"/>
              <a:t>x,y,z</a:t>
            </a:r>
            <a:r>
              <a:rPr lang="fr-FR" dirty="0"/>
              <a:t>=0,t), peut-on remonter à R(</a:t>
            </a:r>
            <a:r>
              <a:rPr lang="fr-FR" dirty="0" err="1"/>
              <a:t>x,y,z</a:t>
            </a:r>
            <a:r>
              <a:rPr lang="fr-FR" dirty="0"/>
              <a:t>) ou e1 et R(</a:t>
            </a:r>
            <a:r>
              <a:rPr lang="fr-FR" dirty="0" err="1"/>
              <a:t>x,y</a:t>
            </a:r>
            <a:r>
              <a:rPr lang="fr-FR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858339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DD568-4869-2740-AE5C-6CC6719C7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34" y="-209989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Possible applications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0AEA999-EC76-0743-9DA9-CE964129EADB}"/>
              </a:ext>
            </a:extLst>
          </p:cNvPr>
          <p:cNvGrpSpPr/>
          <p:nvPr/>
        </p:nvGrpSpPr>
        <p:grpSpPr>
          <a:xfrm>
            <a:off x="460477" y="452792"/>
            <a:ext cx="11465482" cy="5453592"/>
            <a:chOff x="487680" y="1365950"/>
            <a:chExt cx="11465482" cy="5453592"/>
          </a:xfrm>
        </p:grpSpPr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F23663B8-825D-3048-BDD6-A2A61D1DCF5C}"/>
                </a:ext>
              </a:extLst>
            </p:cNvPr>
            <p:cNvCxnSpPr/>
            <p:nvPr/>
          </p:nvCxnSpPr>
          <p:spPr>
            <a:xfrm>
              <a:off x="1300480" y="1767840"/>
              <a:ext cx="0" cy="16611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8BCDAA-6F2E-C04E-926E-F6B50846FAA5}"/>
                </a:ext>
              </a:extLst>
            </p:cNvPr>
            <p:cNvSpPr/>
            <p:nvPr/>
          </p:nvSpPr>
          <p:spPr>
            <a:xfrm>
              <a:off x="497840" y="3429000"/>
              <a:ext cx="1615440" cy="7467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8588EE7-7945-1E47-8429-DA66430DF2E5}"/>
                </a:ext>
              </a:extLst>
            </p:cNvPr>
            <p:cNvSpPr txBox="1"/>
            <p:nvPr/>
          </p:nvSpPr>
          <p:spPr>
            <a:xfrm>
              <a:off x="487680" y="4511040"/>
              <a:ext cx="196088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Homogeneous</a:t>
              </a:r>
              <a:endParaRPr lang="fr-FR" b="1" dirty="0"/>
            </a:p>
            <a:p>
              <a:r>
                <a:rPr lang="fr-FR" b="1" dirty="0"/>
                <a:t>Or non-</a:t>
              </a:r>
              <a:r>
                <a:rPr lang="fr-FR" b="1" dirty="0" err="1"/>
                <a:t>isotropic</a:t>
              </a:r>
              <a:r>
                <a:rPr lang="fr-FR" b="1" dirty="0"/>
                <a:t>  medium</a:t>
              </a:r>
            </a:p>
            <a:p>
              <a:endPara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Estimation of thermal </a:t>
              </a:r>
              <a:r>
                <a:rPr lang="fr-FR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diffusivity</a:t>
              </a:r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, main axes…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DDD60A8-22F1-CD4C-9164-822725157B1E}"/>
                </a:ext>
              </a:extLst>
            </p:cNvPr>
            <p:cNvCxnSpPr/>
            <p:nvPr/>
          </p:nvCxnSpPr>
          <p:spPr>
            <a:xfrm>
              <a:off x="3525520" y="1805939"/>
              <a:ext cx="0" cy="16611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11CBC5F-8FC3-2145-A0AE-739CE16B6258}"/>
                </a:ext>
              </a:extLst>
            </p:cNvPr>
            <p:cNvSpPr txBox="1"/>
            <p:nvPr/>
          </p:nvSpPr>
          <p:spPr>
            <a:xfrm>
              <a:off x="2712720" y="4574540"/>
              <a:ext cx="2397760" cy="175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Homogeneous</a:t>
              </a:r>
              <a:r>
                <a:rPr lang="fr-FR" b="1" dirty="0"/>
                <a:t> medium </a:t>
              </a:r>
              <a:r>
                <a:rPr lang="fr-FR" b="1" dirty="0" err="1"/>
                <a:t>with</a:t>
              </a:r>
              <a:r>
                <a:rPr lang="fr-FR" b="1" dirty="0"/>
                <a:t> </a:t>
              </a:r>
              <a:r>
                <a:rPr lang="fr-FR" b="1" dirty="0" err="1"/>
                <a:t>some</a:t>
              </a:r>
              <a:r>
                <a:rPr lang="fr-FR" b="1" dirty="0"/>
                <a:t> </a:t>
              </a:r>
              <a:r>
                <a:rPr lang="fr-FR" b="1" dirty="0" err="1"/>
                <a:t>flaws</a:t>
              </a:r>
              <a:endParaRPr lang="fr-FR" b="1" dirty="0"/>
            </a:p>
            <a:p>
              <a:endParaRPr lang="fr-FR" dirty="0"/>
            </a:p>
            <a:p>
              <a:r>
                <a:rPr lang="fr-FR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Detection</a:t>
              </a:r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of the </a:t>
              </a:r>
              <a:r>
                <a:rPr lang="fr-FR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flaws</a:t>
              </a:r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positions, size, thermal </a:t>
              </a:r>
              <a:r>
                <a:rPr lang="fr-FR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properties</a:t>
              </a:r>
              <a:endPara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Cadre 10">
              <a:extLst>
                <a:ext uri="{FF2B5EF4-FFF2-40B4-BE49-F238E27FC236}">
                  <a16:creationId xmlns:a16="http://schemas.microsoft.com/office/drawing/2014/main" id="{1B088225-AF85-B14A-BDAC-9E41B3BAA73F}"/>
                </a:ext>
              </a:extLst>
            </p:cNvPr>
            <p:cNvSpPr/>
            <p:nvPr/>
          </p:nvSpPr>
          <p:spPr>
            <a:xfrm>
              <a:off x="2844799" y="3467099"/>
              <a:ext cx="2001520" cy="746760"/>
            </a:xfrm>
            <a:prstGeom prst="frame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8753EBF9-350B-E64E-9395-182DBBC360D4}"/>
                </a:ext>
              </a:extLst>
            </p:cNvPr>
            <p:cNvCxnSpPr/>
            <p:nvPr/>
          </p:nvCxnSpPr>
          <p:spPr>
            <a:xfrm>
              <a:off x="4378960" y="3607752"/>
              <a:ext cx="0" cy="2200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44EE569-1135-F741-956E-EF9404674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520" y="3827780"/>
              <a:ext cx="508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22C74ED-9B64-4B46-B931-D0635E7368F0}"/>
                </a:ext>
              </a:extLst>
            </p:cNvPr>
            <p:cNvCxnSpPr>
              <a:cxnSpLocks/>
            </p:cNvCxnSpPr>
            <p:nvPr/>
          </p:nvCxnSpPr>
          <p:spPr>
            <a:xfrm>
              <a:off x="3169919" y="3545840"/>
              <a:ext cx="182880" cy="3438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0211224-1920-9A44-89B0-9A73FB95CE4B}"/>
                </a:ext>
              </a:extLst>
            </p:cNvPr>
            <p:cNvCxnSpPr>
              <a:cxnSpLocks/>
            </p:cNvCxnSpPr>
            <p:nvPr/>
          </p:nvCxnSpPr>
          <p:spPr>
            <a:xfrm>
              <a:off x="6685280" y="3108960"/>
              <a:ext cx="0" cy="640080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1" name="Nuage 20">
              <a:extLst>
                <a:ext uri="{FF2B5EF4-FFF2-40B4-BE49-F238E27FC236}">
                  <a16:creationId xmlns:a16="http://schemas.microsoft.com/office/drawing/2014/main" id="{E9FCF2FA-60A6-0A4C-8C8F-F6F1D401854B}"/>
                </a:ext>
              </a:extLst>
            </p:cNvPr>
            <p:cNvSpPr/>
            <p:nvPr/>
          </p:nvSpPr>
          <p:spPr>
            <a:xfrm>
              <a:off x="5796280" y="2146300"/>
              <a:ext cx="1778000" cy="113792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ACE7CE89-0559-F142-BA22-300187166269}"/>
                </a:ext>
              </a:extLst>
            </p:cNvPr>
            <p:cNvCxnSpPr/>
            <p:nvPr/>
          </p:nvCxnSpPr>
          <p:spPr>
            <a:xfrm>
              <a:off x="3535680" y="1884680"/>
              <a:ext cx="0" cy="16611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4AE48C2-FF5D-A94B-9F44-DABA640E2215}"/>
                </a:ext>
              </a:extLst>
            </p:cNvPr>
            <p:cNvSpPr txBox="1"/>
            <p:nvPr/>
          </p:nvSpPr>
          <p:spPr>
            <a:xfrm>
              <a:off x="5557520" y="5342214"/>
              <a:ext cx="27467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Multispectral</a:t>
              </a:r>
              <a:endParaRPr lang="fr-FR" b="1" dirty="0"/>
            </a:p>
            <a:p>
              <a:r>
                <a:rPr lang="fr-FR" b="1" dirty="0"/>
                <a:t>and </a:t>
              </a:r>
              <a:r>
                <a:rPr lang="fr-FR" b="1" dirty="0" err="1"/>
                <a:t>terahertz</a:t>
              </a:r>
              <a:r>
                <a:rPr lang="fr-FR" b="1" dirty="0"/>
                <a:t> </a:t>
              </a:r>
              <a:r>
                <a:rPr lang="fr-FR" b="1" dirty="0" err="1"/>
                <a:t>Tomography</a:t>
              </a:r>
              <a:endParaRPr lang="fr-FR" dirty="0"/>
            </a:p>
            <a:p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3D informations</a:t>
              </a:r>
            </a:p>
            <a:p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Not </a:t>
              </a:r>
              <a:r>
                <a:rPr lang="fr-FR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only</a:t>
              </a:r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fr-FR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temperature</a:t>
              </a:r>
              <a:r>
                <a: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!</a:t>
              </a:r>
            </a:p>
            <a:p>
              <a:endPara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C69C0F7-1A59-CE44-A383-B849414D626A}"/>
                </a:ext>
              </a:extLst>
            </p:cNvPr>
            <p:cNvCxnSpPr/>
            <p:nvPr/>
          </p:nvCxnSpPr>
          <p:spPr>
            <a:xfrm>
              <a:off x="5796280" y="4045269"/>
              <a:ext cx="1894840" cy="2381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D28606C-BF58-B944-93EC-93DCA65E71EA}"/>
                </a:ext>
              </a:extLst>
            </p:cNvPr>
            <p:cNvCxnSpPr/>
            <p:nvPr/>
          </p:nvCxnSpPr>
          <p:spPr>
            <a:xfrm>
              <a:off x="6695440" y="1716835"/>
              <a:ext cx="0" cy="85892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0673BC4A-194F-F143-97AC-023916520B00}"/>
                </a:ext>
              </a:extLst>
            </p:cNvPr>
            <p:cNvCxnSpPr>
              <a:cxnSpLocks/>
            </p:cNvCxnSpPr>
            <p:nvPr/>
          </p:nvCxnSpPr>
          <p:spPr>
            <a:xfrm>
              <a:off x="6695440" y="2687852"/>
              <a:ext cx="0" cy="41168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992AA52D-1897-3841-AE00-231CB7665686}"/>
                </a:ext>
              </a:extLst>
            </p:cNvPr>
            <p:cNvCxnSpPr>
              <a:cxnSpLocks/>
            </p:cNvCxnSpPr>
            <p:nvPr/>
          </p:nvCxnSpPr>
          <p:spPr>
            <a:xfrm>
              <a:off x="9428480" y="1607820"/>
              <a:ext cx="0" cy="7289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D9D80F5-7453-8C43-B073-26B413BEB20B}"/>
                </a:ext>
              </a:extLst>
            </p:cNvPr>
            <p:cNvSpPr txBox="1"/>
            <p:nvPr/>
          </p:nvSpPr>
          <p:spPr>
            <a:xfrm>
              <a:off x="9062719" y="5084048"/>
              <a:ext cx="28822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/>
                <a:t>Multiscale</a:t>
              </a:r>
              <a:r>
                <a:rPr lang="fr-FR" sz="2400" b="1" dirty="0"/>
                <a:t> </a:t>
              </a:r>
              <a:r>
                <a:rPr lang="fr-FR" sz="2400" b="1" dirty="0" err="1"/>
                <a:t>Analysis</a:t>
              </a:r>
              <a:endParaRPr lang="fr-FR" sz="2400" b="1" dirty="0"/>
            </a:p>
            <a:p>
              <a:r>
                <a:rPr lang="fr-FR" sz="2400" b="1" dirty="0"/>
                <a:t>Super </a:t>
              </a:r>
              <a:r>
                <a:rPr lang="fr-FR" sz="2400" b="1" dirty="0" err="1"/>
                <a:t>resolution</a:t>
              </a:r>
              <a:endParaRPr lang="fr-FR" sz="2400" b="1" dirty="0"/>
            </a:p>
            <a:p>
              <a:endParaRPr lang="fr-FR" dirty="0"/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449FB68B-442C-404C-98A5-B9FBFB2B5522}"/>
                </a:ext>
              </a:extLst>
            </p:cNvPr>
            <p:cNvCxnSpPr>
              <a:cxnSpLocks/>
            </p:cNvCxnSpPr>
            <p:nvPr/>
          </p:nvCxnSpPr>
          <p:spPr>
            <a:xfrm>
              <a:off x="9011921" y="2436545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EFE3A8-6A25-B44C-95A9-62573B5C4855}"/>
                </a:ext>
              </a:extLst>
            </p:cNvPr>
            <p:cNvSpPr/>
            <p:nvPr/>
          </p:nvSpPr>
          <p:spPr>
            <a:xfrm flipH="1">
              <a:off x="9017000" y="2689757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773FE8-274E-2046-924D-A7A63E8BD077}"/>
                </a:ext>
              </a:extLst>
            </p:cNvPr>
            <p:cNvSpPr/>
            <p:nvPr/>
          </p:nvSpPr>
          <p:spPr>
            <a:xfrm flipH="1">
              <a:off x="9117962" y="2689757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7EE0C28-23BC-AE40-9081-46EF3DCA7D33}"/>
                </a:ext>
              </a:extLst>
            </p:cNvPr>
            <p:cNvSpPr/>
            <p:nvPr/>
          </p:nvSpPr>
          <p:spPr>
            <a:xfrm flipH="1">
              <a:off x="9289420" y="2689757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4F06C5-1B3E-8E46-AC3E-6BCB705ED578}"/>
                </a:ext>
              </a:extLst>
            </p:cNvPr>
            <p:cNvSpPr/>
            <p:nvPr/>
          </p:nvSpPr>
          <p:spPr>
            <a:xfrm flipH="1">
              <a:off x="9390382" y="2689757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8FD2AF-B9FE-1145-BDE9-1B66B76AB41B}"/>
                </a:ext>
              </a:extLst>
            </p:cNvPr>
            <p:cNvSpPr/>
            <p:nvPr/>
          </p:nvSpPr>
          <p:spPr>
            <a:xfrm>
              <a:off x="9011921" y="3123303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94A6A9B-5DDA-074D-9BF6-FB3A9AAD756F}"/>
                </a:ext>
              </a:extLst>
            </p:cNvPr>
            <p:cNvSpPr/>
            <p:nvPr/>
          </p:nvSpPr>
          <p:spPr>
            <a:xfrm>
              <a:off x="9284341" y="3125208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EEB4D81-7ACB-2444-9C28-2943BD794E1D}"/>
                </a:ext>
              </a:extLst>
            </p:cNvPr>
            <p:cNvSpPr/>
            <p:nvPr/>
          </p:nvSpPr>
          <p:spPr>
            <a:xfrm>
              <a:off x="9011920" y="3310350"/>
              <a:ext cx="42418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B5C7425-3743-124D-BB43-39319C64A780}"/>
                </a:ext>
              </a:extLst>
            </p:cNvPr>
            <p:cNvSpPr/>
            <p:nvPr/>
          </p:nvSpPr>
          <p:spPr>
            <a:xfrm flipH="1">
              <a:off x="9754234" y="2687852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C66519-0823-BE41-81B8-D2406F60BBC2}"/>
                </a:ext>
              </a:extLst>
            </p:cNvPr>
            <p:cNvSpPr/>
            <p:nvPr/>
          </p:nvSpPr>
          <p:spPr>
            <a:xfrm flipH="1">
              <a:off x="9855196" y="2687852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330DD97-3712-EA41-93BE-01B03F8CE468}"/>
                </a:ext>
              </a:extLst>
            </p:cNvPr>
            <p:cNvSpPr/>
            <p:nvPr/>
          </p:nvSpPr>
          <p:spPr>
            <a:xfrm flipH="1">
              <a:off x="10026654" y="2687852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6A3F4E1-F4EE-234E-BEE8-CE61CFDE6C90}"/>
                </a:ext>
              </a:extLst>
            </p:cNvPr>
            <p:cNvSpPr/>
            <p:nvPr/>
          </p:nvSpPr>
          <p:spPr>
            <a:xfrm flipH="1">
              <a:off x="10127616" y="2687852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64AD6B8-DAF5-0B4F-9E2A-C5C5E2D80622}"/>
                </a:ext>
              </a:extLst>
            </p:cNvPr>
            <p:cNvSpPr/>
            <p:nvPr/>
          </p:nvSpPr>
          <p:spPr>
            <a:xfrm>
              <a:off x="9749155" y="3121398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95BCA71-8B1C-5B45-8E86-45602D6A6D2B}"/>
                </a:ext>
              </a:extLst>
            </p:cNvPr>
            <p:cNvSpPr/>
            <p:nvPr/>
          </p:nvSpPr>
          <p:spPr>
            <a:xfrm>
              <a:off x="10021575" y="3123303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17B14A6-1F3E-F041-AB14-77FFA34A19FB}"/>
                </a:ext>
              </a:extLst>
            </p:cNvPr>
            <p:cNvSpPr/>
            <p:nvPr/>
          </p:nvSpPr>
          <p:spPr>
            <a:xfrm>
              <a:off x="9749154" y="3308445"/>
              <a:ext cx="42418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C2A0FDF-05A7-2944-AB25-DD01EA990AF9}"/>
                </a:ext>
              </a:extLst>
            </p:cNvPr>
            <p:cNvSpPr/>
            <p:nvPr/>
          </p:nvSpPr>
          <p:spPr>
            <a:xfrm>
              <a:off x="9011920" y="3502342"/>
              <a:ext cx="1156972" cy="387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034464F8-F6C3-C143-9398-42DE3FC6FE7B}"/>
                </a:ext>
              </a:extLst>
            </p:cNvPr>
            <p:cNvCxnSpPr>
              <a:cxnSpLocks/>
            </p:cNvCxnSpPr>
            <p:nvPr/>
          </p:nvCxnSpPr>
          <p:spPr>
            <a:xfrm>
              <a:off x="9070339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83DE3299-6D39-234D-80E2-F626FC6AEE14}"/>
                </a:ext>
              </a:extLst>
            </p:cNvPr>
            <p:cNvCxnSpPr>
              <a:cxnSpLocks/>
            </p:cNvCxnSpPr>
            <p:nvPr/>
          </p:nvCxnSpPr>
          <p:spPr>
            <a:xfrm>
              <a:off x="9117962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EFD65D15-F271-5148-93B0-1E79AE8882BF}"/>
                </a:ext>
              </a:extLst>
            </p:cNvPr>
            <p:cNvCxnSpPr>
              <a:cxnSpLocks/>
            </p:cNvCxnSpPr>
            <p:nvPr/>
          </p:nvCxnSpPr>
          <p:spPr>
            <a:xfrm>
              <a:off x="9166219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B3073A1D-8D57-F44F-96AC-232DB6399414}"/>
                </a:ext>
              </a:extLst>
            </p:cNvPr>
            <p:cNvCxnSpPr>
              <a:cxnSpLocks/>
            </p:cNvCxnSpPr>
            <p:nvPr/>
          </p:nvCxnSpPr>
          <p:spPr>
            <a:xfrm>
              <a:off x="9286879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64819084-0C4D-F341-B751-8FF938C13F89}"/>
                </a:ext>
              </a:extLst>
            </p:cNvPr>
            <p:cNvCxnSpPr>
              <a:cxnSpLocks/>
            </p:cNvCxnSpPr>
            <p:nvPr/>
          </p:nvCxnSpPr>
          <p:spPr>
            <a:xfrm>
              <a:off x="9335139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8356AAC8-9CB4-004F-8817-BA796F8459DA}"/>
                </a:ext>
              </a:extLst>
            </p:cNvPr>
            <p:cNvCxnSpPr>
              <a:cxnSpLocks/>
            </p:cNvCxnSpPr>
            <p:nvPr/>
          </p:nvCxnSpPr>
          <p:spPr>
            <a:xfrm>
              <a:off x="9390382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CCF3A2F4-58C8-1645-A0CA-D59CB5E90146}"/>
                </a:ext>
              </a:extLst>
            </p:cNvPr>
            <p:cNvCxnSpPr>
              <a:cxnSpLocks/>
            </p:cNvCxnSpPr>
            <p:nvPr/>
          </p:nvCxnSpPr>
          <p:spPr>
            <a:xfrm>
              <a:off x="9438639" y="243493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5371FD8C-C48C-4B42-A281-058954E13CA2}"/>
                </a:ext>
              </a:extLst>
            </p:cNvPr>
            <p:cNvCxnSpPr>
              <a:cxnSpLocks/>
            </p:cNvCxnSpPr>
            <p:nvPr/>
          </p:nvCxnSpPr>
          <p:spPr>
            <a:xfrm>
              <a:off x="9749154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99FC3885-347A-E741-A888-5580EFCE04E5}"/>
                </a:ext>
              </a:extLst>
            </p:cNvPr>
            <p:cNvCxnSpPr>
              <a:cxnSpLocks/>
            </p:cNvCxnSpPr>
            <p:nvPr/>
          </p:nvCxnSpPr>
          <p:spPr>
            <a:xfrm>
              <a:off x="9802491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CF430830-A7FF-4848-BFE2-D6F299C1B471}"/>
                </a:ext>
              </a:extLst>
            </p:cNvPr>
            <p:cNvCxnSpPr>
              <a:cxnSpLocks/>
            </p:cNvCxnSpPr>
            <p:nvPr/>
          </p:nvCxnSpPr>
          <p:spPr>
            <a:xfrm>
              <a:off x="9855196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4C986E18-806D-EB4D-9F48-FB526EDDC53A}"/>
                </a:ext>
              </a:extLst>
            </p:cNvPr>
            <p:cNvCxnSpPr>
              <a:cxnSpLocks/>
            </p:cNvCxnSpPr>
            <p:nvPr/>
          </p:nvCxnSpPr>
          <p:spPr>
            <a:xfrm>
              <a:off x="9903453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39644AD4-69FF-1F45-BBBF-66B635BFED99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938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56CA337A-A7FC-C240-95D5-A5B44340ABDD}"/>
                </a:ext>
              </a:extLst>
            </p:cNvPr>
            <p:cNvCxnSpPr>
              <a:cxnSpLocks/>
            </p:cNvCxnSpPr>
            <p:nvPr/>
          </p:nvCxnSpPr>
          <p:spPr>
            <a:xfrm>
              <a:off x="10072373" y="243493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CD47B90B-DC85-3747-9C6A-4A418A5A56C3}"/>
                </a:ext>
              </a:extLst>
            </p:cNvPr>
            <p:cNvCxnSpPr>
              <a:cxnSpLocks/>
            </p:cNvCxnSpPr>
            <p:nvPr/>
          </p:nvCxnSpPr>
          <p:spPr>
            <a:xfrm>
              <a:off x="10127616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E71F2784-216A-6945-997B-01D0A0973465}"/>
                </a:ext>
              </a:extLst>
            </p:cNvPr>
            <p:cNvCxnSpPr>
              <a:cxnSpLocks/>
            </p:cNvCxnSpPr>
            <p:nvPr/>
          </p:nvCxnSpPr>
          <p:spPr>
            <a:xfrm>
              <a:off x="10177780" y="2434640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823DB070-1E8B-9E48-8EB4-10E920D21764}"/>
                </a:ext>
              </a:extLst>
            </p:cNvPr>
            <p:cNvCxnSpPr/>
            <p:nvPr/>
          </p:nvCxnSpPr>
          <p:spPr>
            <a:xfrm>
              <a:off x="8969375" y="2437497"/>
              <a:ext cx="12350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en arc 89">
              <a:extLst>
                <a:ext uri="{FF2B5EF4-FFF2-40B4-BE49-F238E27FC236}">
                  <a16:creationId xmlns:a16="http://schemas.microsoft.com/office/drawing/2014/main" id="{CC5E82EF-C2CA-484B-8B4B-FB397E17EDD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810134" y="2668878"/>
              <a:ext cx="1226776" cy="809725"/>
            </a:xfrm>
            <a:prstGeom prst="curvedConnector3">
              <a:avLst>
                <a:gd name="adj1" fmla="val -248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48089C50-0054-CC42-81DA-3B2AF5631638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633" y="2427587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F69E31E-89ED-8646-8989-F3C3CC529E20}"/>
                </a:ext>
              </a:extLst>
            </p:cNvPr>
            <p:cNvSpPr/>
            <p:nvPr/>
          </p:nvSpPr>
          <p:spPr>
            <a:xfrm flipH="1">
              <a:off x="10765712" y="2680799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E3A3A50-B3B2-3D46-9E99-7CC382A5C6E6}"/>
                </a:ext>
              </a:extLst>
            </p:cNvPr>
            <p:cNvSpPr/>
            <p:nvPr/>
          </p:nvSpPr>
          <p:spPr>
            <a:xfrm flipH="1">
              <a:off x="10866674" y="2680799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DA9D2C9-B37E-B94E-A165-855D0E18FAF0}"/>
                </a:ext>
              </a:extLst>
            </p:cNvPr>
            <p:cNvSpPr/>
            <p:nvPr/>
          </p:nvSpPr>
          <p:spPr>
            <a:xfrm flipH="1">
              <a:off x="11038132" y="2680799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1FE21DE-B781-F248-A3F5-5815B7FC2170}"/>
                </a:ext>
              </a:extLst>
            </p:cNvPr>
            <p:cNvSpPr/>
            <p:nvPr/>
          </p:nvSpPr>
          <p:spPr>
            <a:xfrm flipH="1">
              <a:off x="11139094" y="2680799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3C7EF98-BC9F-A04E-B2EC-97E63DD0A0FA}"/>
                </a:ext>
              </a:extLst>
            </p:cNvPr>
            <p:cNvSpPr/>
            <p:nvPr/>
          </p:nvSpPr>
          <p:spPr>
            <a:xfrm>
              <a:off x="10760633" y="3114345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7DD409B-BB7C-DF42-AC86-76BEA797153C}"/>
                </a:ext>
              </a:extLst>
            </p:cNvPr>
            <p:cNvSpPr/>
            <p:nvPr/>
          </p:nvSpPr>
          <p:spPr>
            <a:xfrm>
              <a:off x="11033053" y="3116250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E180D46-10D2-CF45-83A5-A1400665E066}"/>
                </a:ext>
              </a:extLst>
            </p:cNvPr>
            <p:cNvSpPr/>
            <p:nvPr/>
          </p:nvSpPr>
          <p:spPr>
            <a:xfrm>
              <a:off x="10760632" y="3301392"/>
              <a:ext cx="42418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5754F26-71DD-8C4A-A6AF-26CEDC7B9AD8}"/>
                </a:ext>
              </a:extLst>
            </p:cNvPr>
            <p:cNvSpPr/>
            <p:nvPr/>
          </p:nvSpPr>
          <p:spPr>
            <a:xfrm flipH="1">
              <a:off x="11502946" y="2678894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FF9B5CA-D118-6947-A8E1-A762BD79B41E}"/>
                </a:ext>
              </a:extLst>
            </p:cNvPr>
            <p:cNvSpPr/>
            <p:nvPr/>
          </p:nvSpPr>
          <p:spPr>
            <a:xfrm flipH="1">
              <a:off x="11603908" y="2678894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34268A-1214-DA4B-8554-0B443287E35A}"/>
                </a:ext>
              </a:extLst>
            </p:cNvPr>
            <p:cNvSpPr/>
            <p:nvPr/>
          </p:nvSpPr>
          <p:spPr>
            <a:xfrm flipH="1">
              <a:off x="11775366" y="2678894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680CEED-96AA-B543-B80F-AC196BB686FB}"/>
                </a:ext>
              </a:extLst>
            </p:cNvPr>
            <p:cNvSpPr/>
            <p:nvPr/>
          </p:nvSpPr>
          <p:spPr>
            <a:xfrm flipH="1">
              <a:off x="11876328" y="2678894"/>
              <a:ext cx="45719" cy="433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BDB5917-E9DC-E842-AF54-9B64021379A7}"/>
                </a:ext>
              </a:extLst>
            </p:cNvPr>
            <p:cNvSpPr/>
            <p:nvPr/>
          </p:nvSpPr>
          <p:spPr>
            <a:xfrm>
              <a:off x="11497867" y="3112440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B2856C0-FB95-1548-A722-30437D105B07}"/>
                </a:ext>
              </a:extLst>
            </p:cNvPr>
            <p:cNvSpPr/>
            <p:nvPr/>
          </p:nvSpPr>
          <p:spPr>
            <a:xfrm>
              <a:off x="11770287" y="3114345"/>
              <a:ext cx="15176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A564EE6-8859-FE48-B4B8-A3C6B4C258F9}"/>
                </a:ext>
              </a:extLst>
            </p:cNvPr>
            <p:cNvSpPr/>
            <p:nvPr/>
          </p:nvSpPr>
          <p:spPr>
            <a:xfrm>
              <a:off x="11497866" y="3299487"/>
              <a:ext cx="424181" cy="185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73A9ACB-7B5B-AB4D-8C4A-E0778579BA6E}"/>
                </a:ext>
              </a:extLst>
            </p:cNvPr>
            <p:cNvSpPr/>
            <p:nvPr/>
          </p:nvSpPr>
          <p:spPr>
            <a:xfrm>
              <a:off x="10760632" y="3493384"/>
              <a:ext cx="1156972" cy="387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8B650151-65E6-3A4D-80D5-4DEDF24630ED}"/>
                </a:ext>
              </a:extLst>
            </p:cNvPr>
            <p:cNvCxnSpPr>
              <a:cxnSpLocks/>
            </p:cNvCxnSpPr>
            <p:nvPr/>
          </p:nvCxnSpPr>
          <p:spPr>
            <a:xfrm>
              <a:off x="10819051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DBB8C314-17DA-5041-9E89-C8A81DACF039}"/>
                </a:ext>
              </a:extLst>
            </p:cNvPr>
            <p:cNvCxnSpPr>
              <a:cxnSpLocks/>
            </p:cNvCxnSpPr>
            <p:nvPr/>
          </p:nvCxnSpPr>
          <p:spPr>
            <a:xfrm>
              <a:off x="10866674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74A53A19-A53B-7841-8D2F-98629B53A58C}"/>
                </a:ext>
              </a:extLst>
            </p:cNvPr>
            <p:cNvCxnSpPr>
              <a:cxnSpLocks/>
            </p:cNvCxnSpPr>
            <p:nvPr/>
          </p:nvCxnSpPr>
          <p:spPr>
            <a:xfrm>
              <a:off x="10914931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AC25843C-68BE-DE48-B440-801A2C394AD6}"/>
                </a:ext>
              </a:extLst>
            </p:cNvPr>
            <p:cNvCxnSpPr>
              <a:cxnSpLocks/>
            </p:cNvCxnSpPr>
            <p:nvPr/>
          </p:nvCxnSpPr>
          <p:spPr>
            <a:xfrm>
              <a:off x="11035591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5CF5E9CE-61D3-8741-9C70-A10187A4F10B}"/>
                </a:ext>
              </a:extLst>
            </p:cNvPr>
            <p:cNvCxnSpPr>
              <a:cxnSpLocks/>
            </p:cNvCxnSpPr>
            <p:nvPr/>
          </p:nvCxnSpPr>
          <p:spPr>
            <a:xfrm>
              <a:off x="11083851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0A2B8B35-8133-924B-846E-4E678DBA4583}"/>
                </a:ext>
              </a:extLst>
            </p:cNvPr>
            <p:cNvCxnSpPr>
              <a:cxnSpLocks/>
            </p:cNvCxnSpPr>
            <p:nvPr/>
          </p:nvCxnSpPr>
          <p:spPr>
            <a:xfrm>
              <a:off x="11139094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B0F1AE8C-FBE0-3D45-8354-EFEE3BF5B50D}"/>
                </a:ext>
              </a:extLst>
            </p:cNvPr>
            <p:cNvCxnSpPr>
              <a:cxnSpLocks/>
            </p:cNvCxnSpPr>
            <p:nvPr/>
          </p:nvCxnSpPr>
          <p:spPr>
            <a:xfrm>
              <a:off x="11187351" y="2425974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6E1776CB-B39F-9542-A807-E5A4B67F4D5A}"/>
                </a:ext>
              </a:extLst>
            </p:cNvPr>
            <p:cNvCxnSpPr>
              <a:cxnSpLocks/>
            </p:cNvCxnSpPr>
            <p:nvPr/>
          </p:nvCxnSpPr>
          <p:spPr>
            <a:xfrm>
              <a:off x="11497866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4E60425A-3B92-C347-B9A7-2D4378F9F546}"/>
                </a:ext>
              </a:extLst>
            </p:cNvPr>
            <p:cNvCxnSpPr>
              <a:cxnSpLocks/>
            </p:cNvCxnSpPr>
            <p:nvPr/>
          </p:nvCxnSpPr>
          <p:spPr>
            <a:xfrm>
              <a:off x="11551203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6C92989A-592F-5C4C-AB94-F23BB2DD9372}"/>
                </a:ext>
              </a:extLst>
            </p:cNvPr>
            <p:cNvCxnSpPr>
              <a:cxnSpLocks/>
            </p:cNvCxnSpPr>
            <p:nvPr/>
          </p:nvCxnSpPr>
          <p:spPr>
            <a:xfrm>
              <a:off x="11603908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E2C09C08-69E7-2242-807D-FBC508F4A7E8}"/>
                </a:ext>
              </a:extLst>
            </p:cNvPr>
            <p:cNvCxnSpPr>
              <a:cxnSpLocks/>
            </p:cNvCxnSpPr>
            <p:nvPr/>
          </p:nvCxnSpPr>
          <p:spPr>
            <a:xfrm>
              <a:off x="11652165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A1A4C3BC-61B0-194B-BE53-F8CFD6CD128F}"/>
                </a:ext>
              </a:extLst>
            </p:cNvPr>
            <p:cNvCxnSpPr>
              <a:cxnSpLocks/>
            </p:cNvCxnSpPr>
            <p:nvPr/>
          </p:nvCxnSpPr>
          <p:spPr>
            <a:xfrm>
              <a:off x="11769650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3739149B-BBE2-264B-BF86-388BF3805A23}"/>
                </a:ext>
              </a:extLst>
            </p:cNvPr>
            <p:cNvCxnSpPr>
              <a:cxnSpLocks/>
            </p:cNvCxnSpPr>
            <p:nvPr/>
          </p:nvCxnSpPr>
          <p:spPr>
            <a:xfrm>
              <a:off x="11821085" y="2425974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89C11600-505B-CB44-87C7-55D9E229270D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328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4253095E-B094-5842-AECE-A28C8DE76AEC}"/>
                </a:ext>
              </a:extLst>
            </p:cNvPr>
            <p:cNvCxnSpPr>
              <a:cxnSpLocks/>
            </p:cNvCxnSpPr>
            <p:nvPr/>
          </p:nvCxnSpPr>
          <p:spPr>
            <a:xfrm>
              <a:off x="11926492" y="2425682"/>
              <a:ext cx="0" cy="253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F0ABBDC6-B704-1747-82C7-872CC795B69F}"/>
                </a:ext>
              </a:extLst>
            </p:cNvPr>
            <p:cNvCxnSpPr/>
            <p:nvPr/>
          </p:nvCxnSpPr>
          <p:spPr>
            <a:xfrm>
              <a:off x="10718087" y="2428539"/>
              <a:ext cx="12350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5E6F595-664E-A04C-8D7B-A3A606C81890}"/>
                </a:ext>
              </a:extLst>
            </p:cNvPr>
            <p:cNvSpPr/>
            <p:nvPr/>
          </p:nvSpPr>
          <p:spPr>
            <a:xfrm>
              <a:off x="9011920" y="3826001"/>
              <a:ext cx="2914572" cy="9749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2C029D73-897D-C243-A7A9-40CE2C50E9CE}"/>
                </a:ext>
              </a:extLst>
            </p:cNvPr>
            <p:cNvGrpSpPr/>
            <p:nvPr/>
          </p:nvGrpSpPr>
          <p:grpSpPr>
            <a:xfrm>
              <a:off x="1326030" y="2295700"/>
              <a:ext cx="1029513" cy="1010840"/>
              <a:chOff x="1727376" y="2101600"/>
              <a:chExt cx="1029513" cy="1010840"/>
            </a:xfrm>
          </p:grpSpPr>
          <p:sp>
            <p:nvSpPr>
              <p:cNvPr id="127" name="Cadre 126">
                <a:extLst>
                  <a:ext uri="{FF2B5EF4-FFF2-40B4-BE49-F238E27FC236}">
                    <a16:creationId xmlns:a16="http://schemas.microsoft.com/office/drawing/2014/main" id="{C0FA1A49-910A-F246-A4DE-D24DA49785B7}"/>
                  </a:ext>
                </a:extLst>
              </p:cNvPr>
              <p:cNvSpPr/>
              <p:nvPr/>
            </p:nvSpPr>
            <p:spPr>
              <a:xfrm rot="2321942">
                <a:off x="2072634" y="2521506"/>
                <a:ext cx="281548" cy="28572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Cadre 127">
                <a:extLst>
                  <a:ext uri="{FF2B5EF4-FFF2-40B4-BE49-F238E27FC236}">
                    <a16:creationId xmlns:a16="http://schemas.microsoft.com/office/drawing/2014/main" id="{9F44861F-992D-8742-8D97-C52197FC90CF}"/>
                  </a:ext>
                </a:extLst>
              </p:cNvPr>
              <p:cNvSpPr/>
              <p:nvPr/>
            </p:nvSpPr>
            <p:spPr>
              <a:xfrm rot="2321942">
                <a:off x="2156549" y="2101600"/>
                <a:ext cx="600340" cy="50563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09E5BAE9-8862-DC40-A1F6-3D4C742980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0585" y="2887331"/>
                <a:ext cx="81916" cy="22510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83332343-325A-B449-B917-70177E9EB6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376" y="2680314"/>
                <a:ext cx="253826" cy="63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D90FE6B5-3C1B-F145-AE63-2EABF7BB9C11}"/>
                </a:ext>
              </a:extLst>
            </p:cNvPr>
            <p:cNvGrpSpPr/>
            <p:nvPr/>
          </p:nvGrpSpPr>
          <p:grpSpPr>
            <a:xfrm>
              <a:off x="3613804" y="2390176"/>
              <a:ext cx="1029513" cy="1010840"/>
              <a:chOff x="1727376" y="2101600"/>
              <a:chExt cx="1029513" cy="1010840"/>
            </a:xfrm>
          </p:grpSpPr>
          <p:sp>
            <p:nvSpPr>
              <p:cNvPr id="137" name="Cadre 136">
                <a:extLst>
                  <a:ext uri="{FF2B5EF4-FFF2-40B4-BE49-F238E27FC236}">
                    <a16:creationId xmlns:a16="http://schemas.microsoft.com/office/drawing/2014/main" id="{C46321BB-DF02-784E-BD83-ADFD425E9E3A}"/>
                  </a:ext>
                </a:extLst>
              </p:cNvPr>
              <p:cNvSpPr/>
              <p:nvPr/>
            </p:nvSpPr>
            <p:spPr>
              <a:xfrm rot="2321942">
                <a:off x="2072634" y="2521506"/>
                <a:ext cx="281548" cy="28572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Cadre 137">
                <a:extLst>
                  <a:ext uri="{FF2B5EF4-FFF2-40B4-BE49-F238E27FC236}">
                    <a16:creationId xmlns:a16="http://schemas.microsoft.com/office/drawing/2014/main" id="{04DDC505-6D74-6243-AF05-E8B9BCDC376C}"/>
                  </a:ext>
                </a:extLst>
              </p:cNvPr>
              <p:cNvSpPr/>
              <p:nvPr/>
            </p:nvSpPr>
            <p:spPr>
              <a:xfrm rot="2321942">
                <a:off x="2156549" y="2101600"/>
                <a:ext cx="600340" cy="50563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8ADDEBEF-D523-484A-A28C-2FE9DD69B7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0585" y="2887331"/>
                <a:ext cx="81916" cy="22510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5157F103-7E04-7A4E-BB70-58F747977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376" y="2680314"/>
                <a:ext cx="253826" cy="63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A68DC82E-D202-DC45-83AF-9FB051FAFC73}"/>
                </a:ext>
              </a:extLst>
            </p:cNvPr>
            <p:cNvGrpSpPr/>
            <p:nvPr/>
          </p:nvGrpSpPr>
          <p:grpSpPr>
            <a:xfrm>
              <a:off x="9654135" y="1365950"/>
              <a:ext cx="1029513" cy="1010840"/>
              <a:chOff x="1727376" y="2101600"/>
              <a:chExt cx="1029513" cy="1010840"/>
            </a:xfrm>
          </p:grpSpPr>
          <p:sp>
            <p:nvSpPr>
              <p:cNvPr id="142" name="Cadre 141">
                <a:extLst>
                  <a:ext uri="{FF2B5EF4-FFF2-40B4-BE49-F238E27FC236}">
                    <a16:creationId xmlns:a16="http://schemas.microsoft.com/office/drawing/2014/main" id="{0F67923A-7BC2-7A43-B14C-87F9B31CFF04}"/>
                  </a:ext>
                </a:extLst>
              </p:cNvPr>
              <p:cNvSpPr/>
              <p:nvPr/>
            </p:nvSpPr>
            <p:spPr>
              <a:xfrm rot="2321942">
                <a:off x="2072634" y="2521506"/>
                <a:ext cx="281548" cy="28572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Cadre 142">
                <a:extLst>
                  <a:ext uri="{FF2B5EF4-FFF2-40B4-BE49-F238E27FC236}">
                    <a16:creationId xmlns:a16="http://schemas.microsoft.com/office/drawing/2014/main" id="{6124E381-CB50-8A41-ABD0-4644AA778321}"/>
                  </a:ext>
                </a:extLst>
              </p:cNvPr>
              <p:cNvSpPr/>
              <p:nvPr/>
            </p:nvSpPr>
            <p:spPr>
              <a:xfrm rot="2321942">
                <a:off x="2156549" y="2101600"/>
                <a:ext cx="600340" cy="50563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1A94EAD5-422A-4545-AB49-6A31FD8BD8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0585" y="2887331"/>
                <a:ext cx="81916" cy="22510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B9D5C0C8-46D1-C043-8511-6D8AFB4C11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376" y="2680314"/>
                <a:ext cx="253826" cy="63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08AB9158-0544-5844-8891-A4538AFE8108}"/>
                </a:ext>
              </a:extLst>
            </p:cNvPr>
            <p:cNvCxnSpPr/>
            <p:nvPr/>
          </p:nvCxnSpPr>
          <p:spPr>
            <a:xfrm>
              <a:off x="10046971" y="2434640"/>
              <a:ext cx="12350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8D852A00-9E81-F44D-8FB2-86A81E55CD17}"/>
                </a:ext>
              </a:extLst>
            </p:cNvPr>
            <p:cNvGrpSpPr/>
            <p:nvPr/>
          </p:nvGrpSpPr>
          <p:grpSpPr>
            <a:xfrm rot="7097883">
              <a:off x="6370480" y="4234116"/>
              <a:ext cx="1029513" cy="1010840"/>
              <a:chOff x="1727376" y="2101600"/>
              <a:chExt cx="1029513" cy="1010840"/>
            </a:xfrm>
          </p:grpSpPr>
          <p:sp>
            <p:nvSpPr>
              <p:cNvPr id="149" name="Cadre 148">
                <a:extLst>
                  <a:ext uri="{FF2B5EF4-FFF2-40B4-BE49-F238E27FC236}">
                    <a16:creationId xmlns:a16="http://schemas.microsoft.com/office/drawing/2014/main" id="{4A65F50D-3396-5546-8D83-6957A9BCED93}"/>
                  </a:ext>
                </a:extLst>
              </p:cNvPr>
              <p:cNvSpPr/>
              <p:nvPr/>
            </p:nvSpPr>
            <p:spPr>
              <a:xfrm rot="2321942">
                <a:off x="2072634" y="2521506"/>
                <a:ext cx="281548" cy="28572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Cadre 149">
                <a:extLst>
                  <a:ext uri="{FF2B5EF4-FFF2-40B4-BE49-F238E27FC236}">
                    <a16:creationId xmlns:a16="http://schemas.microsoft.com/office/drawing/2014/main" id="{47DE52C7-2CB0-E441-BCD8-37AE48C2DE2B}"/>
                  </a:ext>
                </a:extLst>
              </p:cNvPr>
              <p:cNvSpPr/>
              <p:nvPr/>
            </p:nvSpPr>
            <p:spPr>
              <a:xfrm rot="2321942">
                <a:off x="2156549" y="2101600"/>
                <a:ext cx="600340" cy="505639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24B4FE2E-6178-EA4F-9252-DE5D74F631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0585" y="2887331"/>
                <a:ext cx="81916" cy="22510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9739167E-A224-0742-9F11-AB63D4AAED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27376" y="2680314"/>
                <a:ext cx="253826" cy="63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769A68BA-2C31-6946-9773-2BAEEFD00B1F}"/>
                </a:ext>
              </a:extLst>
            </p:cNvPr>
            <p:cNvSpPr txBox="1"/>
            <p:nvPr/>
          </p:nvSpPr>
          <p:spPr>
            <a:xfrm>
              <a:off x="6008915" y="3984140"/>
              <a:ext cx="2507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Thermal </a:t>
              </a:r>
              <a:r>
                <a:rPr lang="fr-FR" sz="1200" dirty="0" err="1"/>
                <a:t>converter</a:t>
              </a:r>
              <a:endParaRPr lang="fr-FR" sz="1200" dirty="0"/>
            </a:p>
          </p:txBody>
        </p:sp>
      </p:grpSp>
      <p:sp>
        <p:nvSpPr>
          <p:cNvPr id="130" name="ZoneTexte 129">
            <a:extLst>
              <a:ext uri="{FF2B5EF4-FFF2-40B4-BE49-F238E27FC236}">
                <a16:creationId xmlns:a16="http://schemas.microsoft.com/office/drawing/2014/main" id="{D56AE475-BAD0-7D44-A4F9-AA1C7785EC52}"/>
              </a:ext>
            </a:extLst>
          </p:cNvPr>
          <p:cNvSpPr txBox="1"/>
          <p:nvPr/>
        </p:nvSpPr>
        <p:spPr>
          <a:xfrm>
            <a:off x="0" y="5707477"/>
            <a:ext cx="3305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Balageas</a:t>
            </a:r>
            <a:r>
              <a:rPr lang="en-US" sz="18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,  &amp; </a:t>
            </a:r>
            <a:r>
              <a:rPr lang="en-US" sz="1800" dirty="0" err="1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Busse</a:t>
            </a:r>
            <a:r>
              <a:rPr lang="en-US" sz="18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, 1992</a:t>
            </a:r>
          </a:p>
          <a:p>
            <a:r>
              <a:rPr lang="en-US" dirty="0" err="1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Krapez</a:t>
            </a:r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, 1999</a:t>
            </a:r>
          </a:p>
          <a:p>
            <a:r>
              <a:rPr lang="en-US" dirty="0" err="1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Gaverina</a:t>
            </a:r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 et al, 2017</a:t>
            </a:r>
          </a:p>
          <a:p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…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0151267E-AAE4-4340-8C5B-D3BBBB720081}"/>
              </a:ext>
            </a:extLst>
          </p:cNvPr>
          <p:cNvSpPr txBox="1"/>
          <p:nvPr/>
        </p:nvSpPr>
        <p:spPr>
          <a:xfrm>
            <a:off x="2766623" y="5719646"/>
            <a:ext cx="2249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Burrows</a:t>
            </a:r>
            <a:r>
              <a:rPr lang="fr-FR" dirty="0">
                <a:solidFill>
                  <a:srgbClr val="00B050"/>
                </a:solidFill>
                <a:effectLst/>
              </a:rPr>
              <a:t> et al</a:t>
            </a:r>
            <a:r>
              <a:rPr lang="en-US" sz="18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, 2011</a:t>
            </a:r>
          </a:p>
          <a:p>
            <a:r>
              <a:rPr lang="en-US" sz="18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Schlichting</a:t>
            </a:r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 et al, 2011</a:t>
            </a:r>
            <a:endParaRPr lang="en-US" sz="1800" dirty="0">
              <a:solidFill>
                <a:srgbClr val="00B050"/>
              </a:solidFill>
              <a:effectLst/>
              <a:latin typeface="NimbusRomNo9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effectLst/>
                <a:latin typeface="URWPalladioL"/>
                <a:ea typeface="Times New Roman" panose="02020603050405020304" pitchFamily="18" charset="0"/>
                <a:cs typeface="Times New Roman" panose="02020603050405020304" pitchFamily="18" charset="0"/>
              </a:rPr>
              <a:t>Salazar et al</a:t>
            </a:r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 2020</a:t>
            </a:r>
          </a:p>
          <a:p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…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ADD6B4AD-7083-A547-8885-B931C67A62F4}"/>
              </a:ext>
            </a:extLst>
          </p:cNvPr>
          <p:cNvSpPr txBox="1"/>
          <p:nvPr/>
        </p:nvSpPr>
        <p:spPr>
          <a:xfrm>
            <a:off x="5613434" y="5845976"/>
            <a:ext cx="2249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Romano</a:t>
            </a:r>
            <a:r>
              <a:rPr lang="fr-FR" dirty="0">
                <a:solidFill>
                  <a:srgbClr val="00B050"/>
                </a:solidFill>
                <a:effectLst/>
              </a:rPr>
              <a:t> et al</a:t>
            </a:r>
            <a:r>
              <a:rPr lang="en-US" sz="18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, 2016</a:t>
            </a:r>
          </a:p>
          <a:p>
            <a:r>
              <a:rPr lang="en-US" sz="1800" dirty="0" err="1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Aouali</a:t>
            </a:r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 et al, 2020</a:t>
            </a:r>
            <a:endParaRPr lang="en-US" sz="1800" dirty="0">
              <a:solidFill>
                <a:srgbClr val="00B050"/>
              </a:solidFill>
              <a:effectLst/>
              <a:latin typeface="NimbusRomNo9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NimbusRomNo9L"/>
                <a:cs typeface="Times New Roman" panose="02020603050405020304" pitchFamily="18" charset="0"/>
              </a:rPr>
              <a:t>…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ADC0F983-293C-4549-9EF3-8B3A68B47A08}"/>
              </a:ext>
            </a:extLst>
          </p:cNvPr>
          <p:cNvSpPr txBox="1"/>
          <p:nvPr/>
        </p:nvSpPr>
        <p:spPr>
          <a:xfrm>
            <a:off x="8585628" y="5841896"/>
            <a:ext cx="3295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Groz</a:t>
            </a:r>
            <a:r>
              <a:rPr lang="fr-FR" sz="2000" dirty="0">
                <a:solidFill>
                  <a:srgbClr val="00B050"/>
                </a:solidFill>
                <a:effectLst/>
                <a:latin typeface="NimbusRomNo9L"/>
                <a:ea typeface="Times New Roman" panose="02020603050405020304" pitchFamily="18" charset="0"/>
                <a:cs typeface="Times New Roman" panose="02020603050405020304" pitchFamily="18" charset="0"/>
              </a:rPr>
              <a:t> et al, 2025</a:t>
            </a:r>
            <a:endParaRPr lang="fr-FR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9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557DC-DD37-9843-BB7B-377BA34B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Analogie Thermique -Electricité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52AE343-CF16-CF4A-9A67-D2B6167ADE98}"/>
              </a:ext>
            </a:extLst>
          </p:cNvPr>
          <p:cNvCxnSpPr/>
          <p:nvPr/>
        </p:nvCxnSpPr>
        <p:spPr>
          <a:xfrm>
            <a:off x="2217683" y="2795752"/>
            <a:ext cx="0" cy="255401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CB63B2C-985E-574F-B34F-3A613FCB8A8B}"/>
              </a:ext>
            </a:extLst>
          </p:cNvPr>
          <p:cNvCxnSpPr/>
          <p:nvPr/>
        </p:nvCxnSpPr>
        <p:spPr>
          <a:xfrm>
            <a:off x="3655185" y="2795752"/>
            <a:ext cx="0" cy="255401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9C6C0DC-447F-B649-A9EE-E29E31E5952D}"/>
              </a:ext>
            </a:extLst>
          </p:cNvPr>
          <p:cNvSpPr txBox="1"/>
          <p:nvPr/>
        </p:nvSpPr>
        <p:spPr>
          <a:xfrm>
            <a:off x="1940011" y="5684108"/>
            <a:ext cx="6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FBEB78-4E82-364C-B870-869C52E705B1}"/>
              </a:ext>
            </a:extLst>
          </p:cNvPr>
          <p:cNvSpPr txBox="1"/>
          <p:nvPr/>
        </p:nvSpPr>
        <p:spPr>
          <a:xfrm>
            <a:off x="3488725" y="5684108"/>
            <a:ext cx="6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T2</a:t>
            </a:r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24E3306C-70B0-DD4A-B1AC-986F85BAD2A0}"/>
              </a:ext>
            </a:extLst>
          </p:cNvPr>
          <p:cNvSpPr/>
          <p:nvPr/>
        </p:nvSpPr>
        <p:spPr>
          <a:xfrm>
            <a:off x="704335" y="4072759"/>
            <a:ext cx="1112108" cy="499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AD93458-3C11-7242-84F1-6103F9745BA0}"/>
                  </a:ext>
                </a:extLst>
              </p:cNvPr>
              <p:cNvSpPr txBox="1"/>
              <p:nvPr/>
            </p:nvSpPr>
            <p:spPr>
              <a:xfrm>
                <a:off x="-2091381" y="4721676"/>
                <a:ext cx="60980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𝜑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AD93458-3C11-7242-84F1-6103F9745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91381" y="4721676"/>
                <a:ext cx="6098058" cy="523220"/>
              </a:xfrm>
              <a:prstGeom prst="rect">
                <a:avLst/>
              </a:prstGeom>
              <a:blipFill>
                <a:blip r:embed="rId2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8681301-1084-CF40-BC26-40C23A61AC37}"/>
              </a:ext>
            </a:extLst>
          </p:cNvPr>
          <p:cNvCxnSpPr/>
          <p:nvPr/>
        </p:nvCxnSpPr>
        <p:spPr>
          <a:xfrm>
            <a:off x="6388443" y="4128825"/>
            <a:ext cx="1186249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CA85745-1574-A047-8287-80E3F05F9EF3}"/>
              </a:ext>
            </a:extLst>
          </p:cNvPr>
          <p:cNvCxnSpPr/>
          <p:nvPr/>
        </p:nvCxnSpPr>
        <p:spPr>
          <a:xfrm>
            <a:off x="9518821" y="4128825"/>
            <a:ext cx="1186249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14DA4AA-2FA1-CD4D-842B-ECB2030904D2}"/>
              </a:ext>
            </a:extLst>
          </p:cNvPr>
          <p:cNvSpPr/>
          <p:nvPr/>
        </p:nvSpPr>
        <p:spPr>
          <a:xfrm>
            <a:off x="7574692" y="3917092"/>
            <a:ext cx="1944129" cy="405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468FEA8-C997-784F-81FD-F1597F65E533}"/>
              </a:ext>
            </a:extLst>
          </p:cNvPr>
          <p:cNvSpPr/>
          <p:nvPr/>
        </p:nvSpPr>
        <p:spPr>
          <a:xfrm>
            <a:off x="6277232" y="4072759"/>
            <a:ext cx="111211" cy="153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1B796A0-9885-A647-B877-6DBEB09FD143}"/>
              </a:ext>
            </a:extLst>
          </p:cNvPr>
          <p:cNvSpPr/>
          <p:nvPr/>
        </p:nvSpPr>
        <p:spPr>
          <a:xfrm>
            <a:off x="10635048" y="3955416"/>
            <a:ext cx="378940" cy="346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10F4ADA-F848-EB46-91A8-0CF10FB4F32E}"/>
              </a:ext>
            </a:extLst>
          </p:cNvPr>
          <p:cNvSpPr/>
          <p:nvPr/>
        </p:nvSpPr>
        <p:spPr>
          <a:xfrm>
            <a:off x="6125507" y="3946326"/>
            <a:ext cx="378940" cy="346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73D1098-8015-4642-8134-B64038E7BC45}"/>
              </a:ext>
            </a:extLst>
          </p:cNvPr>
          <p:cNvSpPr txBox="1"/>
          <p:nvPr/>
        </p:nvSpPr>
        <p:spPr>
          <a:xfrm>
            <a:off x="6085702" y="3364295"/>
            <a:ext cx="6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EC71B7C-6E49-1941-AF78-69772ABA0B66}"/>
              </a:ext>
            </a:extLst>
          </p:cNvPr>
          <p:cNvSpPr txBox="1"/>
          <p:nvPr/>
        </p:nvSpPr>
        <p:spPr>
          <a:xfrm>
            <a:off x="10521777" y="3364295"/>
            <a:ext cx="6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4F8B18B-29F5-454D-B973-28B5E5A61265}"/>
              </a:ext>
            </a:extLst>
          </p:cNvPr>
          <p:cNvSpPr txBox="1"/>
          <p:nvPr/>
        </p:nvSpPr>
        <p:spPr>
          <a:xfrm>
            <a:off x="2691358" y="4124486"/>
            <a:ext cx="84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/>
              <a:t>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A25046-F57E-AF47-A21B-CA4924E0FA25}"/>
              </a:ext>
            </a:extLst>
          </p:cNvPr>
          <p:cNvSpPr txBox="1"/>
          <p:nvPr/>
        </p:nvSpPr>
        <p:spPr>
          <a:xfrm>
            <a:off x="8273881" y="3287351"/>
            <a:ext cx="84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/>
              <a:t>R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0C0179A-21CB-CD4E-A4E3-41724E8A4E76}"/>
              </a:ext>
            </a:extLst>
          </p:cNvPr>
          <p:cNvCxnSpPr/>
          <p:nvPr/>
        </p:nvCxnSpPr>
        <p:spPr>
          <a:xfrm>
            <a:off x="5807676" y="4721676"/>
            <a:ext cx="1260389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D853C68-7361-F04C-9A3D-80A6161274AC}"/>
              </a:ext>
            </a:extLst>
          </p:cNvPr>
          <p:cNvSpPr txBox="1"/>
          <p:nvPr/>
        </p:nvSpPr>
        <p:spPr>
          <a:xfrm>
            <a:off x="6133749" y="4952450"/>
            <a:ext cx="84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13062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026"/>
          <p:cNvGraphicFramePr>
            <a:graphicFrameLocks noChangeAspect="1"/>
          </p:cNvGraphicFramePr>
          <p:nvPr/>
        </p:nvGraphicFramePr>
        <p:xfrm>
          <a:off x="1992313" y="847726"/>
          <a:ext cx="8559800" cy="270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Document" r:id="rId3" imgW="8559800" imgH="2705100" progId="Word.Document.8">
                  <p:embed/>
                </p:oleObj>
              </mc:Choice>
              <mc:Fallback>
                <p:oleObj name="Document" r:id="rId3" imgW="8559800" imgH="2705100" progId="Word.Document.8">
                  <p:embed/>
                  <p:pic>
                    <p:nvPicPr>
                      <p:cNvPr id="27649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847726"/>
                        <a:ext cx="8559800" cy="270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0" name="Object 1027"/>
          <p:cNvGraphicFramePr>
            <a:graphicFrameLocks noChangeAspect="1"/>
          </p:cNvGraphicFramePr>
          <p:nvPr/>
        </p:nvGraphicFramePr>
        <p:xfrm>
          <a:off x="2795589" y="4113213"/>
          <a:ext cx="5889625" cy="237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Document" r:id="rId5" imgW="5969000" imgH="2413000" progId="Word.Document.8">
                  <p:embed/>
                </p:oleObj>
              </mc:Choice>
              <mc:Fallback>
                <p:oleObj name="Document" r:id="rId5" imgW="5969000" imgH="2413000" progId="Word.Document.8">
                  <p:embed/>
                  <p:pic>
                    <p:nvPicPr>
                      <p:cNvPr id="2765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9" y="4113213"/>
                        <a:ext cx="5889625" cy="2379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1028"/>
          <p:cNvGraphicFramePr>
            <a:graphicFrameLocks noChangeAspect="1"/>
          </p:cNvGraphicFramePr>
          <p:nvPr/>
        </p:nvGraphicFramePr>
        <p:xfrm>
          <a:off x="1703389" y="2852738"/>
          <a:ext cx="8778875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Document" r:id="rId7" imgW="8902700" imgH="1028700" progId="Word.Document.8">
                  <p:embed/>
                </p:oleObj>
              </mc:Choice>
              <mc:Fallback>
                <p:oleObj name="Document" r:id="rId7" imgW="8902700" imgH="1028700" progId="Word.Document.8">
                  <p:embed/>
                  <p:pic>
                    <p:nvPicPr>
                      <p:cNvPr id="27651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2852738"/>
                        <a:ext cx="8778875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1029"/>
          <p:cNvGraphicFramePr>
            <a:graphicFrameLocks noChangeAspect="1"/>
          </p:cNvGraphicFramePr>
          <p:nvPr/>
        </p:nvGraphicFramePr>
        <p:xfrm>
          <a:off x="2565400" y="3505200"/>
          <a:ext cx="17780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Équation" r:id="rId9" imgW="1778000" imgH="596900" progId="Equation.3">
                  <p:embed/>
                </p:oleObj>
              </mc:Choice>
              <mc:Fallback>
                <p:oleObj name="Équation" r:id="rId9" imgW="1778000" imgH="596900" progId="Equation.3">
                  <p:embed/>
                  <p:pic>
                    <p:nvPicPr>
                      <p:cNvPr id="27652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400" y="3505200"/>
                        <a:ext cx="17780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1030"/>
          <p:cNvGraphicFramePr>
            <a:graphicFrameLocks noChangeAspect="1"/>
          </p:cNvGraphicFramePr>
          <p:nvPr/>
        </p:nvGraphicFramePr>
        <p:xfrm>
          <a:off x="5765800" y="3429001"/>
          <a:ext cx="403860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…quation" r:id="rId11" imgW="4038600" imgH="673100" progId="Equation.3">
                  <p:embed/>
                </p:oleObj>
              </mc:Choice>
              <mc:Fallback>
                <p:oleObj name="…quation" r:id="rId11" imgW="4038600" imgH="673100" progId="Equation.3">
                  <p:embed/>
                  <p:pic>
                    <p:nvPicPr>
                      <p:cNvPr id="27653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5800" y="3429001"/>
                        <a:ext cx="4038600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ZoneTexte 1"/>
          <p:cNvSpPr txBox="1">
            <a:spLocks noChangeArrowheads="1"/>
          </p:cNvSpPr>
          <p:nvPr/>
        </p:nvSpPr>
        <p:spPr bwMode="auto">
          <a:xfrm>
            <a:off x="1703389" y="28001"/>
            <a:ext cx="8980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sz="3200" dirty="0" err="1">
                <a:solidFill>
                  <a:srgbClr val="FF0000"/>
                </a:solidFill>
              </a:rPr>
              <a:t>Homogeneous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wall</a:t>
            </a:r>
            <a:r>
              <a:rPr lang="fr-FR" sz="3200" dirty="0">
                <a:solidFill>
                  <a:srgbClr val="FF0000"/>
                </a:solidFill>
              </a:rPr>
              <a:t>, 2D </a:t>
            </a:r>
            <a:r>
              <a:rPr lang="fr-FR" sz="3200" dirty="0" err="1">
                <a:solidFill>
                  <a:srgbClr val="FF0000"/>
                </a:solidFill>
              </a:rPr>
              <a:t>transient</a:t>
            </a:r>
            <a:r>
              <a:rPr lang="fr-FR" sz="3200" dirty="0">
                <a:solidFill>
                  <a:srgbClr val="FF0000"/>
                </a:solidFill>
              </a:rPr>
              <a:t> or </a:t>
            </a:r>
            <a:r>
              <a:rPr lang="fr-FR" sz="3200" dirty="0" err="1">
                <a:solidFill>
                  <a:srgbClr val="FF0000"/>
                </a:solidFill>
              </a:rPr>
              <a:t>steady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problem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63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4563EB45-EDC0-DE49-9BFA-1C450A40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80A6-C182-2746-9E3F-62AB41DED660}" type="slidenum">
              <a:rPr lang="en-US" altLang="fr-FR"/>
              <a:pPr/>
              <a:t>31</a:t>
            </a:fld>
            <a:endParaRPr lang="en-US" altLang="fr-FR"/>
          </a:p>
        </p:txBody>
      </p:sp>
      <p:graphicFrame>
        <p:nvGraphicFramePr>
          <p:cNvPr id="37892" name="Object 4">
            <a:extLst>
              <a:ext uri="{FF2B5EF4-FFF2-40B4-BE49-F238E27FC236}">
                <a16:creationId xmlns:a16="http://schemas.microsoft.com/office/drawing/2014/main" id="{B0EC994B-AA5E-FF4D-9D85-DC7E72A52A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5538" y="4724401"/>
          <a:ext cx="5732462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Equation" r:id="rId4" imgW="68173600" imgH="9067800" progId="Equation.3">
                  <p:embed/>
                </p:oleObj>
              </mc:Choice>
              <mc:Fallback>
                <p:oleObj name="Equation" r:id="rId4" imgW="68173600" imgH="9067800" progId="Equation.3">
                  <p:embed/>
                  <p:pic>
                    <p:nvPicPr>
                      <p:cNvPr id="37892" name="Object 4">
                        <a:extLst>
                          <a:ext uri="{FF2B5EF4-FFF2-40B4-BE49-F238E27FC236}">
                            <a16:creationId xmlns:a16="http://schemas.microsoft.com/office/drawing/2014/main" id="{B0EC994B-AA5E-FF4D-9D85-DC7E72A52A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5538" y="4724401"/>
                        <a:ext cx="5732462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Text Box 5">
            <a:extLst>
              <a:ext uri="{FF2B5EF4-FFF2-40B4-BE49-F238E27FC236}">
                <a16:creationId xmlns:a16="http://schemas.microsoft.com/office/drawing/2014/main" id="{D3CF4D7D-B704-CE47-9B34-8F748C355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110" y="760033"/>
            <a:ext cx="434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 dirty="0">
                <a:solidFill>
                  <a:schemeClr val="accent2"/>
                </a:solidFill>
              </a:rPr>
              <a:t>Real images</a:t>
            </a:r>
            <a:endParaRPr lang="en-US" altLang="fr-FR" dirty="0"/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7D05F946-55A8-294D-8006-1EA763C23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955" y="2838924"/>
            <a:ext cx="4343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r-FR" b="1" dirty="0">
                <a:solidFill>
                  <a:schemeClr val="accent2"/>
                </a:solidFill>
              </a:rPr>
              <a:t>Transformed images</a:t>
            </a:r>
            <a:endParaRPr lang="en-US" altLang="fr-FR" dirty="0"/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id="{ED143FB9-DE1F-6447-AB74-96DDFCF07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743450"/>
            <a:ext cx="388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graphicFrame>
        <p:nvGraphicFramePr>
          <p:cNvPr id="37896" name="Object 8">
            <a:extLst>
              <a:ext uri="{FF2B5EF4-FFF2-40B4-BE49-F238E27FC236}">
                <a16:creationId xmlns:a16="http://schemas.microsoft.com/office/drawing/2014/main" id="{0B8A0885-D139-B648-B3B6-C2E56F7472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80101" y="5516564"/>
          <a:ext cx="41767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Equation" r:id="rId6" imgW="53835300" imgH="5270500" progId="Equation.3">
                  <p:embed/>
                </p:oleObj>
              </mc:Choice>
              <mc:Fallback>
                <p:oleObj name="Equation" r:id="rId6" imgW="53835300" imgH="5270500" progId="Equation.3">
                  <p:embed/>
                  <p:pic>
                    <p:nvPicPr>
                      <p:cNvPr id="37896" name="Object 8">
                        <a:extLst>
                          <a:ext uri="{FF2B5EF4-FFF2-40B4-BE49-F238E27FC236}">
                            <a16:creationId xmlns:a16="http://schemas.microsoft.com/office/drawing/2014/main" id="{0B8A0885-D139-B648-B3B6-C2E56F7472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1" y="5516564"/>
                        <a:ext cx="417671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7" name="Object 9">
            <a:extLst>
              <a:ext uri="{FF2B5EF4-FFF2-40B4-BE49-F238E27FC236}">
                <a16:creationId xmlns:a16="http://schemas.microsoft.com/office/drawing/2014/main" id="{E0CDDC20-CE4F-E047-8ACF-9B12E84BFA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326410"/>
              </p:ext>
            </p:extLst>
          </p:nvPr>
        </p:nvGraphicFramePr>
        <p:xfrm>
          <a:off x="1842295" y="-35805"/>
          <a:ext cx="3582988" cy="268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Picture" r:id="rId8" imgW="31546800" imgH="23660100" progId="Word.Picture.8">
                  <p:embed/>
                </p:oleObj>
              </mc:Choice>
              <mc:Fallback>
                <p:oleObj name="Picture" r:id="rId8" imgW="31546800" imgH="23660100" progId="Word.Picture.8">
                  <p:embed/>
                  <p:pic>
                    <p:nvPicPr>
                      <p:cNvPr id="37897" name="Object 9">
                        <a:extLst>
                          <a:ext uri="{FF2B5EF4-FFF2-40B4-BE49-F238E27FC236}">
                            <a16:creationId xmlns:a16="http://schemas.microsoft.com/office/drawing/2014/main" id="{E0CDDC20-CE4F-E047-8ACF-9B12E84BFA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2295" y="-35805"/>
                        <a:ext cx="3582988" cy="268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8" name="Object 10">
            <a:extLst>
              <a:ext uri="{FF2B5EF4-FFF2-40B4-BE49-F238E27FC236}">
                <a16:creationId xmlns:a16="http://schemas.microsoft.com/office/drawing/2014/main" id="{5E7C188A-95C8-F941-A594-499A272DE8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468975"/>
              </p:ext>
            </p:extLst>
          </p:nvPr>
        </p:nvGraphicFramePr>
        <p:xfrm>
          <a:off x="2081211" y="2205412"/>
          <a:ext cx="3544888" cy="265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Picture" r:id="rId10" imgW="31546800" imgH="23660100" progId="Word.Picture.8">
                  <p:embed/>
                </p:oleObj>
              </mc:Choice>
              <mc:Fallback>
                <p:oleObj name="Picture" r:id="rId10" imgW="31546800" imgH="23660100" progId="Word.Picture.8">
                  <p:embed/>
                  <p:pic>
                    <p:nvPicPr>
                      <p:cNvPr id="37898" name="Object 10">
                        <a:extLst>
                          <a:ext uri="{FF2B5EF4-FFF2-40B4-BE49-F238E27FC236}">
                            <a16:creationId xmlns:a16="http://schemas.microsoft.com/office/drawing/2014/main" id="{5E7C188A-95C8-F941-A594-499A272DE8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1211" y="2205412"/>
                        <a:ext cx="3544888" cy="265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9" name="Object 11">
            <a:extLst>
              <a:ext uri="{FF2B5EF4-FFF2-40B4-BE49-F238E27FC236}">
                <a16:creationId xmlns:a16="http://schemas.microsoft.com/office/drawing/2014/main" id="{305BB1EF-328C-B642-8235-504E04D1B7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355967"/>
              </p:ext>
            </p:extLst>
          </p:nvPr>
        </p:nvGraphicFramePr>
        <p:xfrm>
          <a:off x="6713249" y="-12330"/>
          <a:ext cx="4078287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Picture" r:id="rId12" imgW="31546800" imgH="23660100" progId="Word.Picture.8">
                  <p:embed/>
                </p:oleObj>
              </mc:Choice>
              <mc:Fallback>
                <p:oleObj name="Picture" r:id="rId12" imgW="31546800" imgH="23660100" progId="Word.Picture.8">
                  <p:embed/>
                  <p:pic>
                    <p:nvPicPr>
                      <p:cNvPr id="37899" name="Object 11">
                        <a:extLst>
                          <a:ext uri="{FF2B5EF4-FFF2-40B4-BE49-F238E27FC236}">
                            <a16:creationId xmlns:a16="http://schemas.microsoft.com/office/drawing/2014/main" id="{305BB1EF-328C-B642-8235-504E04D1B7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249" y="-12330"/>
                        <a:ext cx="4078287" cy="305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0" name="Object 12">
            <a:extLst>
              <a:ext uri="{FF2B5EF4-FFF2-40B4-BE49-F238E27FC236}">
                <a16:creationId xmlns:a16="http://schemas.microsoft.com/office/drawing/2014/main" id="{EBCDD3C9-258C-414B-8DB9-DB1BAD6152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411254"/>
              </p:ext>
            </p:extLst>
          </p:nvPr>
        </p:nvGraphicFramePr>
        <p:xfrm>
          <a:off x="6865650" y="2133599"/>
          <a:ext cx="3773487" cy="283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Picture" r:id="rId14" imgW="31546800" imgH="23660100" progId="Word.Picture.8">
                  <p:embed/>
                </p:oleObj>
              </mc:Choice>
              <mc:Fallback>
                <p:oleObj name="Picture" r:id="rId14" imgW="31546800" imgH="23660100" progId="Word.Picture.8">
                  <p:embed/>
                  <p:pic>
                    <p:nvPicPr>
                      <p:cNvPr id="37900" name="Object 12">
                        <a:extLst>
                          <a:ext uri="{FF2B5EF4-FFF2-40B4-BE49-F238E27FC236}">
                            <a16:creationId xmlns:a16="http://schemas.microsoft.com/office/drawing/2014/main" id="{EBCDD3C9-258C-414B-8DB9-DB1BAD6152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650" y="2133599"/>
                        <a:ext cx="3773487" cy="283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1" name="Text Box 13">
            <a:extLst>
              <a:ext uri="{FF2B5EF4-FFF2-40B4-BE49-F238E27FC236}">
                <a16:creationId xmlns:a16="http://schemas.microsoft.com/office/drawing/2014/main" id="{15E9DB58-3BD4-9640-911D-762969EA7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868863"/>
            <a:ext cx="320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>
                <a:solidFill>
                  <a:schemeClr val="accent2"/>
                </a:solidFill>
              </a:rPr>
              <a:t>Fourier transform</a:t>
            </a:r>
          </a:p>
        </p:txBody>
      </p:sp>
      <p:sp>
        <p:nvSpPr>
          <p:cNvPr id="37902" name="Text Box 14">
            <a:extLst>
              <a:ext uri="{FF2B5EF4-FFF2-40B4-BE49-F238E27FC236}">
                <a16:creationId xmlns:a16="http://schemas.microsoft.com/office/drawing/2014/main" id="{71FB680E-23E5-1B4A-9969-336DC09D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16563"/>
            <a:ext cx="457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>
                <a:solidFill>
                  <a:schemeClr val="accent2"/>
                </a:solidFill>
              </a:rPr>
              <a:t>1D expression in Fourier space</a:t>
            </a:r>
          </a:p>
        </p:txBody>
      </p:sp>
      <p:pic>
        <p:nvPicPr>
          <p:cNvPr id="37903" name="Picture 15">
            <a:extLst>
              <a:ext uri="{FF2B5EF4-FFF2-40B4-BE49-F238E27FC236}">
                <a16:creationId xmlns:a16="http://schemas.microsoft.com/office/drawing/2014/main" id="{9D83D641-BDFD-DD4E-9957-79D391746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5991226"/>
            <a:ext cx="50419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Text Box 16">
            <a:extLst>
              <a:ext uri="{FF2B5EF4-FFF2-40B4-BE49-F238E27FC236}">
                <a16:creationId xmlns:a16="http://schemas.microsoft.com/office/drawing/2014/main" id="{9DFAFD12-AFD8-1841-8C31-60906479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65850"/>
            <a:ext cx="457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>
                <a:solidFill>
                  <a:schemeClr val="accent2"/>
                </a:solidFill>
              </a:rPr>
              <a:t>Estimation method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FC1F10-6DC5-5249-A231-C50FD4E63E19}"/>
              </a:ext>
            </a:extLst>
          </p:cNvPr>
          <p:cNvSpPr txBox="1"/>
          <p:nvPr/>
        </p:nvSpPr>
        <p:spPr>
          <a:xfrm>
            <a:off x="2867531" y="-56941"/>
            <a:ext cx="780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Transformée de Fourier en cos et transfert thermique dans le plan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4"/>
          <p:cNvGraphicFramePr>
            <a:graphicFrameLocks noChangeAspect="1"/>
          </p:cNvGraphicFramePr>
          <p:nvPr/>
        </p:nvGraphicFramePr>
        <p:xfrm>
          <a:off x="7237413" y="3049588"/>
          <a:ext cx="5765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Document" r:id="rId3" imgW="5765800" imgH="228600" progId="Word.Document.8">
                  <p:embed/>
                </p:oleObj>
              </mc:Choice>
              <mc:Fallback>
                <p:oleObj name="Document" r:id="rId3" imgW="5765800" imgH="228600" progId="Word.Document.8">
                  <p:embed/>
                  <p:pic>
                    <p:nvPicPr>
                      <p:cNvPr id="286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3049588"/>
                        <a:ext cx="57658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4" name="Object 5"/>
          <p:cNvGraphicFramePr>
            <a:graphicFrameLocks noChangeAspect="1"/>
          </p:cNvGraphicFramePr>
          <p:nvPr/>
        </p:nvGraphicFramePr>
        <p:xfrm>
          <a:off x="6858000" y="304801"/>
          <a:ext cx="38100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Document" r:id="rId5" imgW="3191256" imgH="2173224" progId="Word.Document.8">
                  <p:embed/>
                </p:oleObj>
              </mc:Choice>
              <mc:Fallback>
                <p:oleObj name="Document" r:id="rId5" imgW="3191256" imgH="2173224" progId="Word.Document.8">
                  <p:embed/>
                  <p:pic>
                    <p:nvPicPr>
                      <p:cNvPr id="286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04801"/>
                        <a:ext cx="3810000" cy="259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6"/>
          <p:cNvGraphicFramePr>
            <a:graphicFrameLocks noChangeAspect="1"/>
          </p:cNvGraphicFramePr>
          <p:nvPr/>
        </p:nvGraphicFramePr>
        <p:xfrm>
          <a:off x="1068387" y="1271588"/>
          <a:ext cx="5970588" cy="192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name="Document" r:id="rId7" imgW="5969000" imgH="1930400" progId="Word.Document.8">
                  <p:embed/>
                </p:oleObj>
              </mc:Choice>
              <mc:Fallback>
                <p:oleObj name="Document" r:id="rId7" imgW="5969000" imgH="1930400" progId="Word.Document.8">
                  <p:embed/>
                  <p:pic>
                    <p:nvPicPr>
                      <p:cNvPr id="286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7" y="1271588"/>
                        <a:ext cx="5970588" cy="192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7"/>
          <p:cNvGraphicFramePr>
            <a:graphicFrameLocks noChangeAspect="1"/>
          </p:cNvGraphicFramePr>
          <p:nvPr/>
        </p:nvGraphicFramePr>
        <p:xfrm>
          <a:off x="1905000" y="3581400"/>
          <a:ext cx="39624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6" name="Équation" r:id="rId9" imgW="3962400" imgH="698500" progId="Equation.3">
                  <p:embed/>
                </p:oleObj>
              </mc:Choice>
              <mc:Fallback>
                <p:oleObj name="Équation" r:id="rId9" imgW="3962400" imgH="698500" progId="Equation.3">
                  <p:embed/>
                  <p:pic>
                    <p:nvPicPr>
                      <p:cNvPr id="2867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81400"/>
                        <a:ext cx="39624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8"/>
          <p:cNvGraphicFramePr>
            <a:graphicFrameLocks noChangeAspect="1"/>
          </p:cNvGraphicFramePr>
          <p:nvPr/>
        </p:nvGraphicFramePr>
        <p:xfrm>
          <a:off x="3048001" y="4648201"/>
          <a:ext cx="5973763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Document" r:id="rId11" imgW="5972556" imgH="292608" progId="Word.Document.8">
                  <p:embed/>
                </p:oleObj>
              </mc:Choice>
              <mc:Fallback>
                <p:oleObj name="Document" r:id="rId11" imgW="5972556" imgH="292608" progId="Word.Document.8">
                  <p:embed/>
                  <p:pic>
                    <p:nvPicPr>
                      <p:cNvPr id="2867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4648201"/>
                        <a:ext cx="5973763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9"/>
          <p:cNvGraphicFramePr>
            <a:graphicFrameLocks noChangeAspect="1"/>
          </p:cNvGraphicFramePr>
          <p:nvPr/>
        </p:nvGraphicFramePr>
        <p:xfrm>
          <a:off x="1828801" y="5181600"/>
          <a:ext cx="65817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Document" r:id="rId13" imgW="6576060" imgH="1409700" progId="Word.Document.8">
                  <p:embed/>
                </p:oleObj>
              </mc:Choice>
              <mc:Fallback>
                <p:oleObj name="Document" r:id="rId13" imgW="6576060" imgH="1409700" progId="Word.Document.8">
                  <p:embed/>
                  <p:pic>
                    <p:nvPicPr>
                      <p:cNvPr id="2867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5181600"/>
                        <a:ext cx="658177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10"/>
          <p:cNvGraphicFramePr>
            <a:graphicFrameLocks noChangeAspect="1"/>
          </p:cNvGraphicFramePr>
          <p:nvPr/>
        </p:nvGraphicFramePr>
        <p:xfrm>
          <a:off x="7010400" y="3581401"/>
          <a:ext cx="26035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Équation" r:id="rId15" imgW="2602370" imgH="317362" progId="Equation.3">
                  <p:embed/>
                </p:oleObj>
              </mc:Choice>
              <mc:Fallback>
                <p:oleObj name="Équation" r:id="rId15" imgW="2602370" imgH="317362" progId="Equation.3">
                  <p:embed/>
                  <p:pic>
                    <p:nvPicPr>
                      <p:cNvPr id="2867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3581401"/>
                        <a:ext cx="26035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11"/>
          <p:cNvGraphicFramePr>
            <a:graphicFrameLocks noChangeAspect="1"/>
          </p:cNvGraphicFramePr>
          <p:nvPr/>
        </p:nvGraphicFramePr>
        <p:xfrm>
          <a:off x="7086600" y="4114801"/>
          <a:ext cx="237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Équation" r:id="rId17" imgW="2373870" imgH="317362" progId="Equation.3">
                  <p:embed/>
                </p:oleObj>
              </mc:Choice>
              <mc:Fallback>
                <p:oleObj name="Équation" r:id="rId17" imgW="2373870" imgH="317362" progId="Equation.3">
                  <p:embed/>
                  <p:pic>
                    <p:nvPicPr>
                      <p:cNvPr id="2868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114801"/>
                        <a:ext cx="237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1" name="Object 12"/>
          <p:cNvGraphicFramePr>
            <a:graphicFrameLocks noChangeAspect="1"/>
          </p:cNvGraphicFramePr>
          <p:nvPr/>
        </p:nvGraphicFramePr>
        <p:xfrm>
          <a:off x="7086600" y="4724401"/>
          <a:ext cx="21590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Équation" r:id="rId19" imgW="2159000" imgH="317500" progId="Equation.3">
                  <p:embed/>
                </p:oleObj>
              </mc:Choice>
              <mc:Fallback>
                <p:oleObj name="Équation" r:id="rId19" imgW="2159000" imgH="317500" progId="Equation.3">
                  <p:embed/>
                  <p:pic>
                    <p:nvPicPr>
                      <p:cNvPr id="2868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724401"/>
                        <a:ext cx="21590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13"/>
          <p:cNvGraphicFramePr>
            <a:graphicFrameLocks noChangeAspect="1"/>
          </p:cNvGraphicFramePr>
          <p:nvPr/>
        </p:nvGraphicFramePr>
        <p:xfrm>
          <a:off x="9220200" y="5181601"/>
          <a:ext cx="990600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Équation" r:id="rId21" imgW="990170" imgH="291973" progId="Equation.3">
                  <p:embed/>
                </p:oleObj>
              </mc:Choice>
              <mc:Fallback>
                <p:oleObj name="Équation" r:id="rId21" imgW="990170" imgH="291973" progId="Equation.3">
                  <p:embed/>
                  <p:pic>
                    <p:nvPicPr>
                      <p:cNvPr id="2868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0200" y="5181601"/>
                        <a:ext cx="990600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14"/>
          <p:cNvGraphicFramePr>
            <a:graphicFrameLocks noChangeAspect="1"/>
          </p:cNvGraphicFramePr>
          <p:nvPr/>
        </p:nvGraphicFramePr>
        <p:xfrm>
          <a:off x="9067800" y="5638800"/>
          <a:ext cx="1219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…quation" r:id="rId23" imgW="1219200" imgH="660400" progId="Equation.3">
                  <p:embed/>
                </p:oleObj>
              </mc:Choice>
              <mc:Fallback>
                <p:oleObj name="…quation" r:id="rId23" imgW="1219200" imgH="660400" progId="Equation.3">
                  <p:embed/>
                  <p:pic>
                    <p:nvPicPr>
                      <p:cNvPr id="2868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7800" y="5638800"/>
                        <a:ext cx="1219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ZoneTexte 1"/>
          <p:cNvSpPr txBox="1">
            <a:spLocks noChangeArrowheads="1"/>
          </p:cNvSpPr>
          <p:nvPr/>
        </p:nvSpPr>
        <p:spPr bwMode="auto">
          <a:xfrm>
            <a:off x="1774825" y="188913"/>
            <a:ext cx="5462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dirty="0" err="1">
                <a:solidFill>
                  <a:srgbClr val="FF0000"/>
                </a:solidFill>
              </a:rPr>
              <a:t>Multilayered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systems</a:t>
            </a:r>
            <a:r>
              <a:rPr lang="fr-FR" dirty="0">
                <a:solidFill>
                  <a:srgbClr val="FF0000"/>
                </a:solidFill>
              </a:rPr>
              <a:t>: </a:t>
            </a:r>
          </a:p>
          <a:p>
            <a:r>
              <a:rPr lang="fr-FR" dirty="0" err="1">
                <a:solidFill>
                  <a:srgbClr val="FF0000"/>
                </a:solidFill>
              </a:rPr>
              <a:t>product</a:t>
            </a:r>
            <a:r>
              <a:rPr lang="fr-FR" dirty="0">
                <a:solidFill>
                  <a:srgbClr val="FF0000"/>
                </a:solidFill>
              </a:rPr>
              <a:t> of matrices !</a:t>
            </a:r>
          </a:p>
        </p:txBody>
      </p:sp>
    </p:spTree>
    <p:extLst>
      <p:ext uri="{BB962C8B-B14F-4D97-AF65-F5344CB8AC3E}">
        <p14:creationId xmlns:p14="http://schemas.microsoft.com/office/powerpoint/2010/main" val="265360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2"/>
          <p:cNvGraphicFramePr>
            <a:graphicFrameLocks noChangeAspect="1"/>
          </p:cNvGraphicFramePr>
          <p:nvPr/>
        </p:nvGraphicFramePr>
        <p:xfrm>
          <a:off x="2063750" y="836613"/>
          <a:ext cx="7924800" cy="389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Document" r:id="rId3" imgW="7937500" imgH="3898900" progId="Word.Document.8">
                  <p:embed/>
                </p:oleObj>
              </mc:Choice>
              <mc:Fallback>
                <p:oleObj name="Document" r:id="rId3" imgW="7937500" imgH="3898900" progId="Word.Document.8">
                  <p:embed/>
                  <p:pic>
                    <p:nvPicPr>
                      <p:cNvPr id="2969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836613"/>
                        <a:ext cx="7924800" cy="389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8" name="Object 3"/>
          <p:cNvGraphicFramePr>
            <a:graphicFrameLocks noChangeAspect="1"/>
          </p:cNvGraphicFramePr>
          <p:nvPr/>
        </p:nvGraphicFramePr>
        <p:xfrm>
          <a:off x="1774826" y="5589589"/>
          <a:ext cx="8621713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Document" r:id="rId5" imgW="7137400" imgH="673100" progId="Word.Document.8">
                  <p:embed/>
                </p:oleObj>
              </mc:Choice>
              <mc:Fallback>
                <p:oleObj name="Document" r:id="rId5" imgW="7137400" imgH="673100" progId="Word.Document.8">
                  <p:embed/>
                  <p:pic>
                    <p:nvPicPr>
                      <p:cNvPr id="296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5589589"/>
                        <a:ext cx="8621713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9" name="Object 5"/>
          <p:cNvGraphicFramePr>
            <a:graphicFrameLocks noChangeAspect="1"/>
          </p:cNvGraphicFramePr>
          <p:nvPr/>
        </p:nvGraphicFramePr>
        <p:xfrm>
          <a:off x="4800600" y="4652963"/>
          <a:ext cx="2209800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…quation" r:id="rId7" imgW="2209800" imgH="292100" progId="Equation.3">
                  <p:embed/>
                </p:oleObj>
              </mc:Choice>
              <mc:Fallback>
                <p:oleObj name="…quation" r:id="rId7" imgW="2209800" imgH="292100" progId="Equation.3">
                  <p:embed/>
                  <p:pic>
                    <p:nvPicPr>
                      <p:cNvPr id="296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652963"/>
                        <a:ext cx="2209800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ZoneTexte 1"/>
          <p:cNvSpPr txBox="1">
            <a:spLocks noChangeArrowheads="1"/>
          </p:cNvSpPr>
          <p:nvPr/>
        </p:nvSpPr>
        <p:spPr bwMode="auto">
          <a:xfrm>
            <a:off x="2711450" y="260351"/>
            <a:ext cx="720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FF0000"/>
                </a:solidFill>
              </a:rPr>
              <a:t>Calculations between Spectral vectors for the 2D case</a:t>
            </a:r>
          </a:p>
        </p:txBody>
      </p:sp>
      <p:sp>
        <p:nvSpPr>
          <p:cNvPr id="29701" name="ZoneTexte 1"/>
          <p:cNvSpPr txBox="1">
            <a:spLocks noChangeArrowheads="1"/>
          </p:cNvSpPr>
          <p:nvPr/>
        </p:nvSpPr>
        <p:spPr bwMode="auto">
          <a:xfrm>
            <a:off x="1919288" y="5157789"/>
            <a:ext cx="7993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FF0000"/>
                </a:solidFill>
              </a:rPr>
              <a:t>Fourier-Fourier-Laplace transform for the 3D case… Heavier!</a:t>
            </a:r>
          </a:p>
        </p:txBody>
      </p:sp>
    </p:spTree>
    <p:extLst>
      <p:ext uri="{BB962C8B-B14F-4D97-AF65-F5344CB8AC3E}">
        <p14:creationId xmlns:p14="http://schemas.microsoft.com/office/powerpoint/2010/main" val="1307618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80542" y="679186"/>
            <a:ext cx="91508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BUT: </a:t>
            </a:r>
            <a:r>
              <a:rPr lang="fr-FR" sz="2400" dirty="0" err="1">
                <a:solidFill>
                  <a:srgbClr val="FF0000"/>
                </a:solidFill>
              </a:rPr>
              <a:t>Separability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properties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when</a:t>
            </a:r>
            <a:r>
              <a:rPr lang="fr-FR" sz="2400" dirty="0">
                <a:solidFill>
                  <a:srgbClr val="FF0000"/>
                </a:solidFill>
              </a:rPr>
              <a:t> the </a:t>
            </a:r>
            <a:r>
              <a:rPr lang="fr-FR" sz="2400" dirty="0" err="1">
                <a:solidFill>
                  <a:srgbClr val="FF0000"/>
                </a:solidFill>
              </a:rPr>
              <a:t>sample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is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delaminated</a:t>
            </a:r>
            <a:endParaRPr lang="fr-FR" sz="2400" dirty="0">
              <a:solidFill>
                <a:srgbClr val="FF0000"/>
              </a:solidFill>
            </a:endParaRP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(</a:t>
            </a:r>
            <a:r>
              <a:rPr lang="fr-FR" sz="2400" dirty="0" err="1">
                <a:solidFill>
                  <a:srgbClr val="FF0000"/>
                </a:solidFill>
              </a:rPr>
              <a:t>Only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resistive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layers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inside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homogeneous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layers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</a:p>
          <a:p>
            <a:endParaRPr lang="fr-FR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558370" y="3271534"/>
                <a:ext cx="7395210" cy="540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Arial" charset="0"/>
                    <a:ea typeface="游明朝" charset="-128"/>
                    <a:cs typeface="Times New Roman" charset="0"/>
                  </a:rPr>
                  <a:t> The inverse Laplace transform of 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charset="0"/>
                        <a:ea typeface="游明朝" charset="-128"/>
                        <a:cs typeface="Times New Roman" charset="0"/>
                      </a:rPr>
                      <m:t>𝜃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charset="0"/>
                            <a:ea typeface="游明朝" charset="-128"/>
                            <a:cs typeface="Times New Roman" charset="0"/>
                          </a:rPr>
                          <m:t>𝑝</m:t>
                        </m:r>
                        <m:r>
                          <a:rPr lang="en-CA" i="1">
                            <a:latin typeface="Cambria Math" charset="0"/>
                            <a:ea typeface="游明朝" charset="-128"/>
                            <a:cs typeface="Times New Roman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charset="0"/>
                                        <a:ea typeface="游明朝" charset="-128"/>
                                        <a:cs typeface="Times New Roman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CA" i="1">
                                        <a:latin typeface="Cambria Math" charset="0"/>
                                        <a:ea typeface="游明朝" charset="-128"/>
                                        <a:cs typeface="Times New Roman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  <m:sup>
                            <m:r>
                              <a:rPr lang="en-CA" i="1">
                                <a:latin typeface="Cambria Math" charset="0"/>
                                <a:ea typeface="游明朝" charset="-128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  <m:r>
                          <a:rPr lang="en-CA" i="1">
                            <a:latin typeface="Cambria Math" charset="0"/>
                            <a:ea typeface="游明朝" charset="-128"/>
                            <a:cs typeface="Times New Roman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  <m:sup>
                            <m:r>
                              <a:rPr lang="en-CA" i="1">
                                <a:latin typeface="Cambria Math" charset="0"/>
                                <a:ea typeface="游明朝" charset="-128"/>
                                <a:cs typeface="Times New Roman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charset="0"/>
                                    <a:ea typeface="游明朝" charset="-128"/>
                                    <a:cs typeface="Times New Roman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70" y="3271534"/>
                <a:ext cx="7395210" cy="540854"/>
              </a:xfrm>
              <a:prstGeom prst="rect">
                <a:avLst/>
              </a:prstGeom>
              <a:blipFill>
                <a:blip r:embed="rId2"/>
                <a:stretch>
                  <a:fillRect l="-686" b="-23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821260" y="1977733"/>
                <a:ext cx="7132320" cy="904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 algn="just"/>
                <a:r>
                  <a:rPr lang="en-CA" dirty="0">
                    <a:latin typeface="Arial" charset="0"/>
                    <a:ea typeface="游明朝" charset="-128"/>
                    <a:cs typeface="Times New Roman" charset="0"/>
                  </a:rPr>
                  <a:t> </a:t>
                </a:r>
                <a:endParaRPr lang="fr-FR" dirty="0">
                  <a:latin typeface="Arial" charset="0"/>
                  <a:ea typeface="游明朝" charset="-128"/>
                  <a:cs typeface="Times New Roman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𝜃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=0,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𝑝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𝑞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=0,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𝑝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CA" i="1">
                        <a:latin typeface="Cambria Math" charset="0"/>
                        <a:ea typeface="游明朝" charset="-128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charset="0"/>
                                      <a:ea typeface="游明朝" charset="-128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CA" i="1">
                        <a:latin typeface="Cambria Math" charset="0"/>
                        <a:ea typeface="游明朝" charset="-128"/>
                        <a:cs typeface="Times New Roman" charset="0"/>
                      </a:rPr>
                      <m:t>…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𝜃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=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𝑒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,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𝑝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𝑞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=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𝑒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,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𝑝</m:t>
                              </m:r>
                              <m:r>
                                <a:rPr lang="en-CA" i="1">
                                  <a:latin typeface="Cambria Math" charset="0"/>
                                  <a:ea typeface="游明朝" charset="-128"/>
                                  <a:cs typeface="Times New Roman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260" y="1977733"/>
                <a:ext cx="7132320" cy="904415"/>
              </a:xfrm>
              <a:prstGeom prst="rect">
                <a:avLst/>
              </a:prstGeom>
              <a:blipFill>
                <a:blip r:embed="rId3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929720" y="4457730"/>
                <a:ext cx="7915320" cy="808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>
                              <a:latin typeface="Cambria Math" charset="0"/>
                            </a:rPr>
                            <m:t>ℒ</m:t>
                          </m:r>
                        </m:e>
                        <m:sup>
                          <m:r>
                            <a:rPr lang="fr-FR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charset="0"/>
                                </a:rPr>
                                <m:t>𝑝</m:t>
                              </m:r>
                              <m:r>
                                <a:rPr lang="fr-FR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>
                                  <a:latin typeface="Cambria Math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FR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fr-FR">
                          <a:latin typeface="Cambria Math" charset="0"/>
                        </a:rPr>
                        <m:t>=</m:t>
                      </m:r>
                      <m:r>
                        <a:rPr lang="fr-FR" i="1">
                          <a:latin typeface="Cambria Math" charset="0"/>
                        </a:rPr>
                        <m:t>𝜏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fr-FR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>
                          <a:latin typeface="Cambria Math" charset="0"/>
                        </a:rPr>
                        <m:t>ex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>
                              <a:latin typeface="Cambria Math" charset="0"/>
                            </a:rPr>
                            <m:t>p</m:t>
                          </m:r>
                        </m:fName>
                        <m:e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latin typeface="Cambria Math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fr-FR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>
                                      <a:latin typeface="Cambria Math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fr-FR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fr-FR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720" y="4457730"/>
                <a:ext cx="7915320" cy="8082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439429" y="4026095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Arial" charset="0"/>
                <a:ea typeface="游明朝" charset="-128"/>
                <a:cs typeface="Times New Roman" charset="0"/>
              </a:rPr>
              <a:t>Is then: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9862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AEECA-1974-694B-AB77-CB85C10A7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Cas où une résistance thermique non-uniforme R(</a:t>
            </a:r>
            <a:r>
              <a:rPr lang="fr-FR" sz="3200" b="1" dirty="0" err="1">
                <a:solidFill>
                  <a:srgbClr val="FF0000"/>
                </a:solidFill>
              </a:rPr>
              <a:t>x,y</a:t>
            </a:r>
            <a:r>
              <a:rPr lang="fr-FR" sz="3200" b="1" dirty="0">
                <a:solidFill>
                  <a:srgbClr val="FF0000"/>
                </a:solidFill>
              </a:rPr>
              <a:t>) est à une profondeur e1 dans un milieu homogène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FA3377-1CEA-6742-8073-0A30C440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19" y="1875354"/>
            <a:ext cx="5858741" cy="2006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8301B3F-20AF-9E4C-AC15-E12B96A464D6}"/>
              </a:ext>
            </a:extLst>
          </p:cNvPr>
          <p:cNvSpPr txBox="1"/>
          <p:nvPr/>
        </p:nvSpPr>
        <p:spPr>
          <a:xfrm>
            <a:off x="3061855" y="1690688"/>
            <a:ext cx="627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Excitation périodique uniforme en </a:t>
            </a:r>
            <a:r>
              <a:rPr lang="fr-FR" i="1" dirty="0"/>
              <a:t>z=0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5AAFC0-3323-1D4B-96F5-C75EC8C15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45" y="4459956"/>
            <a:ext cx="3708400" cy="7470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BF1434-8CCF-EA43-A93F-629183AF3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418" y="4318705"/>
            <a:ext cx="5535781" cy="8500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721158-A656-7341-BD91-C175BB92EE1F}"/>
              </a:ext>
            </a:extLst>
          </p:cNvPr>
          <p:cNvSpPr txBox="1"/>
          <p:nvPr/>
        </p:nvSpPr>
        <p:spPr>
          <a:xfrm>
            <a:off x="4062583" y="4114989"/>
            <a:ext cx="330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Transformation de Fourier e</a:t>
            </a:r>
            <a:r>
              <a:rPr lang="fr-FR" i="1" dirty="0"/>
              <a:t>, </a:t>
            </a:r>
            <a:r>
              <a:rPr lang="fr-FR" i="1" dirty="0" err="1"/>
              <a:t>t,x,y</a:t>
            </a:r>
            <a:endParaRPr lang="fr-FR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B52A068-D7B0-7E47-A1FE-6D4F059BB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845" y="5881569"/>
            <a:ext cx="3586348" cy="7241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75FA677-F812-AD4D-A9B7-FEBC1D7EEE52}"/>
              </a:ext>
            </a:extLst>
          </p:cNvPr>
          <p:cNvSpPr txBox="1"/>
          <p:nvPr/>
        </p:nvSpPr>
        <p:spPr>
          <a:xfrm>
            <a:off x="3863170" y="5321374"/>
            <a:ext cx="486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Continuité du flux et saut de température </a:t>
            </a:r>
            <a:r>
              <a:rPr lang="fr-FR" dirty="0" err="1"/>
              <a:t>enz</a:t>
            </a:r>
            <a:r>
              <a:rPr lang="fr-FR" dirty="0"/>
              <a:t>= e1</a:t>
            </a:r>
            <a:endParaRPr lang="fr-FR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AB15F0D-8B80-A94C-98A6-306E72D4D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345" y="5549491"/>
            <a:ext cx="7938655" cy="11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10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45B78-AE29-5B40-89C0-41CAEBB2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4184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Transformée de Fourier du saut de température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317095-3964-1440-850B-A33C8F19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6" y="1570984"/>
            <a:ext cx="5590022" cy="11495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135367-C71F-644F-BCE9-D09A1843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153" y="1728074"/>
            <a:ext cx="5689648" cy="8478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D490A6-ED5C-CD42-95E0-5561B37E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1" y="3338859"/>
            <a:ext cx="6255185" cy="5407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4E9A60-033B-0049-A06D-DA7B7F05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083" y="3380936"/>
            <a:ext cx="1914363" cy="6062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AE880D-7BDB-254B-8006-02EE6D96A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5570268"/>
            <a:ext cx="6795895" cy="7983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19140B-A0F5-814F-B59C-E543278F0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580" y="4889058"/>
            <a:ext cx="1845399" cy="2381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495579C-CECD-1D4E-86D7-8E3228444488}"/>
              </a:ext>
            </a:extLst>
          </p:cNvPr>
          <p:cNvSpPr txBox="1"/>
          <p:nvPr/>
        </p:nvSpPr>
        <p:spPr>
          <a:xfrm>
            <a:off x="2986520" y="4249033"/>
            <a:ext cx="443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Hypothèse de Résistance « séparable »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B67BD9-67EC-7D47-961B-6EC4D647A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499" y="5598159"/>
            <a:ext cx="2719775" cy="60621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5B13C6C-ED5F-C74D-A5F5-8992361541AF}"/>
              </a:ext>
            </a:extLst>
          </p:cNvPr>
          <p:cNvSpPr txBox="1"/>
          <p:nvPr/>
        </p:nvSpPr>
        <p:spPr>
          <a:xfrm>
            <a:off x="2730501" y="1399310"/>
            <a:ext cx="533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Transformée de la résistance et du flux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0DA82B-3FDC-C347-92FD-1FF18F0FFE65}"/>
              </a:ext>
            </a:extLst>
          </p:cNvPr>
          <p:cNvSpPr txBox="1"/>
          <p:nvPr/>
        </p:nvSpPr>
        <p:spPr>
          <a:xfrm>
            <a:off x="2730501" y="2657905"/>
            <a:ext cx="533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Transformée du saut de température</a:t>
            </a:r>
          </a:p>
        </p:txBody>
      </p:sp>
    </p:spTree>
    <p:extLst>
      <p:ext uri="{BB962C8B-B14F-4D97-AF65-F5344CB8AC3E}">
        <p14:creationId xmlns:p14="http://schemas.microsoft.com/office/powerpoint/2010/main" val="2056035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EB726F8-D0D6-864C-8EE7-B6069F6DC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Représentation quadripolaire généralisée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9B864A-281D-9C49-AE0E-ABA9700F9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03" y="1290977"/>
            <a:ext cx="3845724" cy="10506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EBD63B-1115-A54E-87E4-10B574295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09" y="3148290"/>
            <a:ext cx="6878182" cy="9597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62CF25-572C-8548-B3F8-8B6D5FE2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341" y="4646890"/>
            <a:ext cx="6140344" cy="6578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0A82AA-4CE8-4A46-88C5-4EA1FBD26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895" y="5515089"/>
            <a:ext cx="1536700" cy="304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16891D0-E296-6343-850B-A7E2616341D0}"/>
              </a:ext>
            </a:extLst>
          </p:cNvPr>
          <p:cNvSpPr txBox="1"/>
          <p:nvPr/>
        </p:nvSpPr>
        <p:spPr>
          <a:xfrm>
            <a:off x="1578263" y="5468442"/>
            <a:ext cx="367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contraste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1B740E-FFE8-A945-AD39-B95C8614E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0" y="5402027"/>
            <a:ext cx="1143000" cy="5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3BCE5B-33AC-E64F-86FF-1C20007CE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1618" y="6046119"/>
            <a:ext cx="4663209" cy="6269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147CB61-BFC8-504D-A756-FFBD5D31BF1F}"/>
                  </a:ext>
                </a:extLst>
              </p:cNvPr>
              <p:cNvSpPr txBox="1"/>
              <p:nvPr/>
            </p:nvSpPr>
            <p:spPr>
              <a:xfrm>
                <a:off x="9490364" y="6151975"/>
                <a:ext cx="63626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fr-FR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exp</m:t>
                    </m:r>
                    <m:r>
                      <a:rPr lang="fr-FR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(−</m:t>
                    </m:r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𝑛𝑚</m:t>
                        </m:r>
                      </m:sub>
                    </m:sSub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147CB61-BFC8-504D-A756-FFBD5D31B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364" y="6151975"/>
                <a:ext cx="6362699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F608E167-69B5-B043-8C7F-3386CEB447E1}"/>
              </a:ext>
            </a:extLst>
          </p:cNvPr>
          <p:cNvSpPr txBox="1"/>
          <p:nvPr/>
        </p:nvSpPr>
        <p:spPr>
          <a:xfrm>
            <a:off x="1267690" y="1627382"/>
            <a:ext cx="381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Matrice résistive unidirectionnelle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EB80CC-8C6F-B449-AF88-A0C1B334D6BB}"/>
              </a:ext>
            </a:extLst>
          </p:cNvPr>
          <p:cNvSpPr txBox="1"/>
          <p:nvPr/>
        </p:nvSpPr>
        <p:spPr>
          <a:xfrm>
            <a:off x="1309257" y="2518942"/>
            <a:ext cx="734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Produit de </a:t>
            </a:r>
            <a:r>
              <a:rPr lang="fr-FR" dirty="0" err="1"/>
              <a:t>Kroenecker</a:t>
            </a:r>
            <a:r>
              <a:rPr lang="fr-FR" dirty="0"/>
              <a:t> de deux matrices  résistives unidirectionnelle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0B4413-2F97-9A48-AC1D-7FE3FD56B80D}"/>
              </a:ext>
            </a:extLst>
          </p:cNvPr>
          <p:cNvSpPr txBox="1"/>
          <p:nvPr/>
        </p:nvSpPr>
        <p:spPr>
          <a:xfrm>
            <a:off x="1309257" y="4067253"/>
            <a:ext cx="511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Représentation quadripolaire généralisée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AF26B34-FE88-F14D-B711-F95131A6EE3B}"/>
              </a:ext>
            </a:extLst>
          </p:cNvPr>
          <p:cNvSpPr txBox="1"/>
          <p:nvPr/>
        </p:nvSpPr>
        <p:spPr>
          <a:xfrm>
            <a:off x="1578263" y="6151975"/>
            <a:ext cx="367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Expression formelle</a:t>
            </a:r>
          </a:p>
        </p:txBody>
      </p:sp>
      <p:sp>
        <p:nvSpPr>
          <p:cNvPr id="18" name="Cadre 17">
            <a:extLst>
              <a:ext uri="{FF2B5EF4-FFF2-40B4-BE49-F238E27FC236}">
                <a16:creationId xmlns:a16="http://schemas.microsoft.com/office/drawing/2014/main" id="{91805D75-F6FC-4E4D-AD92-7B371FB74A4C}"/>
              </a:ext>
            </a:extLst>
          </p:cNvPr>
          <p:cNvSpPr/>
          <p:nvPr/>
        </p:nvSpPr>
        <p:spPr>
          <a:xfrm>
            <a:off x="1267690" y="5910027"/>
            <a:ext cx="7890165" cy="1058809"/>
          </a:xfrm>
          <a:prstGeom prst="fram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9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4DE0B-0718-344D-B6D9-04FA37BD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0944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Approximations possibles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15D68-7A89-5E48-B71B-FD6ABBCA6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619"/>
            <a:ext cx="10515600" cy="903720"/>
          </a:xfrm>
        </p:spPr>
        <p:txBody>
          <a:bodyPr>
            <a:normAutofit/>
          </a:bodyPr>
          <a:lstStyle/>
          <a:p>
            <a:r>
              <a:rPr lang="fr-FR" sz="2400" dirty="0"/>
              <a:t>Séparabilité suivant x et y (</a:t>
            </a:r>
            <a:r>
              <a:rPr lang="fr-FR" sz="2400" dirty="0" err="1"/>
              <a:t>Décompossition</a:t>
            </a:r>
            <a:r>
              <a:rPr lang="fr-FR" sz="2400" dirty="0"/>
              <a:t> en valeurs singulières des champs de température)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1B6E2B-92E6-164E-BF23-78E9ECA25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53" y="1726479"/>
            <a:ext cx="6723093" cy="3243118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BA47D3B-A0E5-0F4D-87AD-610272DA85DB}"/>
              </a:ext>
            </a:extLst>
          </p:cNvPr>
          <p:cNvSpPr txBox="1">
            <a:spLocks/>
          </p:cNvSpPr>
          <p:nvPr/>
        </p:nvSpPr>
        <p:spPr>
          <a:xfrm>
            <a:off x="838200" y="5264729"/>
            <a:ext cx="10515600" cy="90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Approximation de l’inversion de matrice si R faible: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560036F-D053-5648-96F9-CA3E52676931}"/>
              </a:ext>
            </a:extLst>
          </p:cNvPr>
          <p:cNvSpPr txBox="1">
            <a:spLocks/>
          </p:cNvSpPr>
          <p:nvPr/>
        </p:nvSpPr>
        <p:spPr>
          <a:xfrm>
            <a:off x="3354617" y="4969597"/>
            <a:ext cx="2182091" cy="90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Calcul exact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D78B79F-503F-EE41-841A-9D916CD653D9}"/>
              </a:ext>
            </a:extLst>
          </p:cNvPr>
          <p:cNvSpPr txBox="1">
            <a:spLocks/>
          </p:cNvSpPr>
          <p:nvPr/>
        </p:nvSpPr>
        <p:spPr>
          <a:xfrm>
            <a:off x="5306290" y="4927964"/>
            <a:ext cx="2909457" cy="49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Approximation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8C05520-ED33-E94C-8013-E224905226E3}"/>
              </a:ext>
            </a:extLst>
          </p:cNvPr>
          <p:cNvSpPr txBox="1">
            <a:spLocks/>
          </p:cNvSpPr>
          <p:nvPr/>
        </p:nvSpPr>
        <p:spPr>
          <a:xfrm>
            <a:off x="7432962" y="4891233"/>
            <a:ext cx="2182091" cy="90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Résidus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36EBB0-C72A-B849-B363-EB911F2AE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62" y="5933320"/>
            <a:ext cx="4663209" cy="626986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DCB54310-D46C-E641-A4A1-3C9062078DF1}"/>
              </a:ext>
            </a:extLst>
          </p:cNvPr>
          <p:cNvSpPr/>
          <p:nvPr/>
        </p:nvSpPr>
        <p:spPr>
          <a:xfrm>
            <a:off x="5099626" y="6168449"/>
            <a:ext cx="401783" cy="216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97F4096-AEC2-3F4C-B912-DAF92272A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97" y="5973297"/>
            <a:ext cx="5282215" cy="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38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774DB-D92B-3C4A-98A7-5F0097E6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664A0F-50A2-C144-916A-9799BBCD7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fr-FR" dirty="0"/>
              <a:t>Résistance/ Impédances/ Analogie électrique?</a:t>
            </a:r>
          </a:p>
          <a:p>
            <a:endParaRPr lang="fr-FR" dirty="0"/>
          </a:p>
          <a:p>
            <a:r>
              <a:rPr lang="fr-FR" dirty="0"/>
              <a:t>Besoin de calculs 3D –transitoires</a:t>
            </a:r>
          </a:p>
          <a:p>
            <a:endParaRPr lang="fr-FR" dirty="0"/>
          </a:p>
          <a:p>
            <a:r>
              <a:rPr lang="fr-FR" dirty="0"/>
              <a:t>Inversion de grandes quantités de données aidées par la physique?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640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90C25-E797-DA45-BCE9-A1143C04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oute analogie a ses limites. </a:t>
            </a:r>
            <a:endParaRPr lang="fr-FR" sz="72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2FA126-D9F8-F347-BDBA-19ABE9E96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Conductivité thermique ( cuivre= 400 Wm</a:t>
            </a:r>
            <a:r>
              <a:rPr lang="fr-FR" baseline="30000" dirty="0"/>
              <a:t>-1</a:t>
            </a:r>
            <a:r>
              <a:rPr lang="fr-FR" dirty="0"/>
              <a:t>K</a:t>
            </a:r>
            <a:r>
              <a:rPr lang="fr-FR" baseline="30000" dirty="0"/>
              <a:t>-1</a:t>
            </a:r>
            <a:r>
              <a:rPr lang="fr-FR" dirty="0"/>
              <a:t>, air au repos=0.03 Wm</a:t>
            </a:r>
            <a:r>
              <a:rPr lang="fr-FR" baseline="30000" dirty="0"/>
              <a:t>-1</a:t>
            </a:r>
            <a:r>
              <a:rPr lang="fr-FR" dirty="0"/>
              <a:t>K</a:t>
            </a:r>
            <a:r>
              <a:rPr lang="fr-FR" baseline="30000" dirty="0"/>
              <a:t>-1</a:t>
            </a:r>
          </a:p>
          <a:p>
            <a:endParaRPr lang="fr-FR" baseline="30000" dirty="0"/>
          </a:p>
          <a:p>
            <a:r>
              <a:rPr lang="fr-FR" dirty="0"/>
              <a:t>Conductivité électrique (cuivre 5.96 10</a:t>
            </a:r>
            <a:r>
              <a:rPr lang="fr-FR" baseline="30000" dirty="0"/>
              <a:t>7</a:t>
            </a:r>
            <a:r>
              <a:rPr lang="fr-FR" dirty="0"/>
              <a:t>, verre 10</a:t>
            </a:r>
            <a:r>
              <a:rPr lang="fr-FR" baseline="30000" dirty="0"/>
              <a:t>-15</a:t>
            </a:r>
            <a:r>
              <a:rPr lang="fr-FR" dirty="0"/>
              <a:t>, </a:t>
            </a:r>
            <a:r>
              <a:rPr lang="fr-FR" dirty="0" err="1"/>
              <a:t>teflon</a:t>
            </a:r>
            <a:r>
              <a:rPr lang="fr-FR" dirty="0"/>
              <a:t> 10</a:t>
            </a:r>
            <a:r>
              <a:rPr lang="fr-FR" baseline="30000" dirty="0"/>
              <a:t>-25 </a:t>
            </a:r>
            <a:r>
              <a:rPr lang="fr-FR" dirty="0"/>
              <a:t>siemens/m)</a:t>
            </a:r>
          </a:p>
          <a:p>
            <a:endParaRPr lang="fr-FR" dirty="0"/>
          </a:p>
          <a:p>
            <a:r>
              <a:rPr lang="fr-FR" dirty="0"/>
              <a:t>On transporte l’électricité sur des centaines de km</a:t>
            </a:r>
          </a:p>
          <a:p>
            <a:r>
              <a:rPr lang="fr-FR" dirty="0"/>
              <a:t>On transporte mal la chaleur!</a:t>
            </a:r>
          </a:p>
          <a:p>
            <a:endParaRPr lang="fr-FR" dirty="0"/>
          </a:p>
          <a:p>
            <a:r>
              <a:rPr lang="fr-FR" dirty="0"/>
              <a:t>L’</a:t>
            </a:r>
            <a:r>
              <a:rPr lang="fr-FR" dirty="0" err="1"/>
              <a:t>adiabaticité</a:t>
            </a:r>
            <a:r>
              <a:rPr lang="fr-FR" dirty="0"/>
              <a:t> n’est pas de ce monde!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7529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86C88-9B2F-AB42-9C1E-435F1FB1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For the future: 4-5D </a:t>
            </a:r>
            <a:r>
              <a:rPr lang="fr-FR" sz="3600" dirty="0" err="1">
                <a:solidFill>
                  <a:srgbClr val="FF0000"/>
                </a:solidFill>
              </a:rPr>
              <a:t>hypercubes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>
                <a:solidFill>
                  <a:srgbClr val="FF0000"/>
                </a:solidFill>
              </a:rPr>
              <a:t>processing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67648C-FB54-834E-BE6E-B4DE85F4F473}"/>
              </a:ext>
            </a:extLst>
          </p:cNvPr>
          <p:cNvSpPr/>
          <p:nvPr/>
        </p:nvSpPr>
        <p:spPr>
          <a:xfrm>
            <a:off x="5102223" y="5607859"/>
            <a:ext cx="4965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+mj-lt"/>
              </a:rPr>
              <a:t> (200 x 320 x 256 x 72 x 100 x 14) </a:t>
            </a:r>
            <a:r>
              <a:rPr lang="fr-FR" dirty="0">
                <a:latin typeface="+mj-lt"/>
              </a:rPr>
              <a:t>&gt; </a:t>
            </a:r>
            <a:r>
              <a:rPr lang="fr-FR" sz="2000" dirty="0">
                <a:solidFill>
                  <a:srgbClr val="0432FF"/>
                </a:solidFill>
                <a:latin typeface="+mj-lt"/>
              </a:rPr>
              <a:t>1To / min</a:t>
            </a:r>
            <a:endParaRPr lang="fr-FR" dirty="0">
              <a:solidFill>
                <a:srgbClr val="0432FF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AA1823-2320-4B40-B7CA-D81D62A1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96" y="2078452"/>
            <a:ext cx="6813275" cy="39173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66B758-CBB4-334B-8773-15CB60A15733}"/>
              </a:ext>
            </a:extLst>
          </p:cNvPr>
          <p:cNvSpPr/>
          <p:nvPr/>
        </p:nvSpPr>
        <p:spPr>
          <a:xfrm>
            <a:off x="2025280" y="1598535"/>
            <a:ext cx="4295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  <a:latin typeface="+mj-lt"/>
              </a:rPr>
              <a:t> BIG DATA</a:t>
            </a:r>
            <a:endParaRPr lang="fr-FR" sz="3200" dirty="0">
              <a:solidFill>
                <a:srgbClr val="0432FF"/>
              </a:solidFill>
              <a:latin typeface="+mj-lt"/>
            </a:endParaRPr>
          </a:p>
        </p:txBody>
      </p:sp>
      <p:cxnSp>
        <p:nvCxnSpPr>
          <p:cNvPr id="7" name="Connecteur en arc 6">
            <a:extLst>
              <a:ext uri="{FF2B5EF4-FFF2-40B4-BE49-F238E27FC236}">
                <a16:creationId xmlns:a16="http://schemas.microsoft.com/office/drawing/2014/main" id="{0EDFE519-3A3F-104E-BD6F-B51844487D1C}"/>
              </a:ext>
            </a:extLst>
          </p:cNvPr>
          <p:cNvCxnSpPr>
            <a:cxnSpLocks/>
            <a:endCxn id="8" idx="0"/>
          </p:cNvCxnSpPr>
          <p:nvPr/>
        </p:nvCxnSpPr>
        <p:spPr>
          <a:xfrm rot="16200000" flipH="1">
            <a:off x="7110079" y="781968"/>
            <a:ext cx="1111210" cy="3353448"/>
          </a:xfrm>
          <a:prstGeom prst="curvedConnector3">
            <a:avLst>
              <a:gd name="adj1" fmla="val -726"/>
            </a:avLst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0948C5B-0676-7644-94ED-EF2604364F12}"/>
              </a:ext>
            </a:extLst>
          </p:cNvPr>
          <p:cNvSpPr/>
          <p:nvPr/>
        </p:nvSpPr>
        <p:spPr>
          <a:xfrm>
            <a:off x="7872171" y="3014297"/>
            <a:ext cx="2940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new inverse processing based on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4-5D hypercubes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8A906E-EE24-F640-A1F3-ADCB71E6E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0" y="3416300"/>
            <a:ext cx="3289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1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64420-2C78-5C47-9391-7B681C7E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team in Bordeaux,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2FCB6B-4CF1-FB45-9C18-E20B7A8C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460" y="1831340"/>
            <a:ext cx="7830589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64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0D09A-51FA-8249-A7E6-4A3A16F7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References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5F245B-DE7D-E345-BCCC-C0DA0E1CA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[1] </a:t>
            </a:r>
            <a:r>
              <a:rPr lang="en-US" sz="14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Balageas</a:t>
            </a:r>
            <a:r>
              <a:rPr lang="en-US" sz="14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D. L. &amp; </a:t>
            </a:r>
            <a:r>
              <a:rPr lang="en-US" sz="14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Busse</a:t>
            </a:r>
            <a:r>
              <a:rPr lang="en-US" sz="14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G. Theoretical and experimental applications of the flying spot camera. </a:t>
            </a:r>
            <a:r>
              <a:rPr lang="en-US" sz="14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Proc QIRT 92 Conf. (Seminar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Eurotherm</a:t>
            </a:r>
            <a:r>
              <a:rPr lang="en-US" sz="14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No 27), Ed. Eur. Therm. Ind. </a:t>
            </a:r>
            <a:r>
              <a:rPr lang="en-US" sz="14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pp. 19–24. </a:t>
            </a:r>
            <a:r>
              <a:rPr lang="fr-FR" sz="14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(1992). URL </a:t>
            </a:r>
            <a:r>
              <a:rPr lang="fr-FR" sz="1400" dirty="0" err="1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www.qirt.org</a:t>
            </a:r>
            <a:r>
              <a:rPr lang="fr-FR" sz="1400" dirty="0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/dynamique/</a:t>
            </a:r>
            <a:r>
              <a:rPr lang="fr-FR" sz="1400" dirty="0" err="1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index.php?idD</a:t>
            </a:r>
            <a:r>
              <a:rPr lang="fr-FR" sz="1400" dirty="0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=55</a:t>
            </a:r>
            <a:r>
              <a:rPr lang="fr-FR" sz="14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3</a:t>
            </a:r>
            <a:endParaRPr lang="fr-F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fr-FR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[2]  </a:t>
            </a:r>
            <a:r>
              <a:rPr lang="fr-FR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Krapez</a:t>
            </a:r>
            <a:r>
              <a:rPr lang="fr-FR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J.-C. </a:t>
            </a:r>
            <a:r>
              <a:rPr lang="fr-FR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Résolution</a:t>
            </a:r>
            <a:r>
              <a:rPr lang="fr-FR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spatiale de la </a:t>
            </a:r>
            <a:r>
              <a:rPr lang="fr-FR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caméra</a:t>
            </a:r>
            <a:r>
              <a:rPr lang="fr-FR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thermique à source volante.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Int. J. Therm. Sci.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38, 769–779 (1999). 3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[3]  Burrows, S. E., Dixon, S., Pickering, S. G., Li, T. &amp; Almond, D. P. Thermographic detection of surface breaking defects using a scanning laser source.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NDT E Int.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44, 589– 596 (2011). 3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[4]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Gaverina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L.,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Batsale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J. C.,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Sommier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A. &amp;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Pradere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C. Pulsed flying spot with the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loga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rithmic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parabolas method for the estimation of in-plane thermal diffusivity fields on het-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erogeneous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and anisotropic materials.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J. Appl. Phys.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121 (2017). 3, 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[5] 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Sommier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A.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et al.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Coupling Pulsed Flying Spot technique with robot automation for industrial thermal characterization of complex shape composite materials.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NDT E Int.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102, 175–179 (2019). URL </a:t>
            </a:r>
            <a:r>
              <a:rPr lang="en-US" sz="1800" dirty="0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doi.org</a:t>
            </a:r>
            <a:r>
              <a:rPr lang="en-US" sz="1800" dirty="0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/10.1016/j.ndteint.2018. 11.011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3, 5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[6]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Carslaw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HS and Jaeger JC, Conduction of heat in solids, 2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nd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Ed, oxford University Press, 1959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[7] 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Krapez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JC,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Gardette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G.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Balageas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D., Thermal ellipsometry in steady state and by lock in thermography, Application to anisotropic material characterization DOI 10.216011, QIRT, 1996, 042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[8] Romano, M.;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Chulkov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Sommier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Balageas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D.; Vavilov, V.;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Batsale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Pradere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Broadband Sub-terahertz Camera Based 301 on Photothermal Conversion and IR Thermography.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infrared, millimeter and terahertz waves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2016.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[9]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Aouali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A.; Chevalier, S.;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Sommier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A.;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Abisset-Chavanne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E.;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Batsale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J.C.;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Pradere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C. 3D infrared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thermospectroscopic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imaging. </a:t>
            </a:r>
            <a:r>
              <a:rPr lang="en-US" sz="1800" dirty="0">
                <a:solidFill>
                  <a:srgbClr val="000000"/>
                </a:solidFill>
                <a:effectLst/>
                <a:latin typeface="SFSS050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Scientific Reports </a:t>
            </a:r>
            <a:r>
              <a:rPr lang="en-US" sz="1800" b="1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2020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10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1–10.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[10]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Aouali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A.; Chevalier, S.;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Sommier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A.;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Ayadi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M.;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Batsale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J.C.;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Balageas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D.;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Pradere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C. Ultra-broadband contactless imaging </a:t>
            </a:r>
            <a:r>
              <a:rPr lang="en-US" sz="1800" dirty="0">
                <a:solidFill>
                  <a:srgbClr val="000000"/>
                </a:solidFill>
                <a:effectLst/>
                <a:latin typeface="SFSS0500"/>
                <a:ea typeface="Times New Roman" panose="02020603050405020304" pitchFamily="18" charset="0"/>
              </a:rPr>
              <a:t>299 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power meter. </a:t>
            </a:r>
            <a:r>
              <a:rPr lang="en-US" sz="1800" i="1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Appl. Opt. </a:t>
            </a:r>
            <a:r>
              <a:rPr lang="en-US" sz="1800" b="1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2021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60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7995–8005.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doi.org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/10.1364/AO.432479.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[11]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Groz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MM,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Sommier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A.,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ABisset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E.,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Pradere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C., Super resolution based on laser Flying Spot technique coupled with OR thermography, QIRT Conference 2022, DOI 10.21611/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qirt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2022.3021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[12] Salazar A.,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Medioroz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A.,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Oleaga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A., Flying spot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tthermography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: Quantitative assessment of thermal diffusivity and crack width, J. Appl. </a:t>
            </a:r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Phys., 127, 131101 (2020) DOI 10. 1063/1.5144972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[13] Maillet D. </a:t>
            </a:r>
            <a:r>
              <a:rPr lang="fr-FR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Andre</a:t>
            </a:r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S.,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Batsale</a:t>
            </a:r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JC,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Degiovanni</a:t>
            </a:r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A.,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Moyne</a:t>
            </a:r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C., Thermal </a:t>
            </a:r>
            <a:r>
              <a:rPr lang="fr-FR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quadrupôles</a:t>
            </a:r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Wiley</a:t>
            </a:r>
            <a:r>
              <a:rPr lang="fr-FR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, 2000.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[14]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Batsale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JC,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Pradere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C., Time/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Sapce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noise and thermal processing of temperature signal.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EUrotherm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Advanced School-</a:t>
            </a:r>
            <a:r>
              <a:rPr lang="en-US" sz="1800" dirty="0" err="1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Metti</a:t>
            </a:r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 5-Roscoff-June 13-18, 2011. </a:t>
            </a:r>
            <a:r>
              <a:rPr lang="en-US" sz="1800" u="sng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  <a:hlinkClick r:id="rId2"/>
              </a:rPr>
              <a:t>http://www.sft.asso.fr/document.php?pagendx-12299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en-US" sz="1800" dirty="0">
                <a:solidFill>
                  <a:srgbClr val="000000"/>
                </a:solidFill>
                <a:effectLst/>
                <a:latin typeface="URWPalladioL"/>
                <a:ea typeface="Times New Roman" panose="02020603050405020304" pitchFamily="18" charset="0"/>
              </a:rPr>
              <a:t>[15]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Schlichting, J., Ziegler, M., Dey, A.,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Maierhofer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C. &amp;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Kreutzbruck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M. Efficient data evaluation for thermographic crack detection.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Quant. Infrared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Thermogr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J.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8, 119–123 (2011). 3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buNone/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[16]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Guillet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JP, Recur B., Frederique L., Bousquet B.,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Canioni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L.,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Manek-Hnninger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I.,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Desbarats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P.,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Mounaix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P., Review of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terherttz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tomography techniques, Journal of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Infrered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Millimeter and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Terhertz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Waves 2014, 35 382-411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fr-FR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[17] </a:t>
            </a:r>
            <a:r>
              <a:rPr lang="fr-FR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Bazzo</a:t>
            </a:r>
            <a:r>
              <a:rPr lang="fr-FR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J. P. </a:t>
            </a:r>
            <a:r>
              <a:rPr lang="fr-FR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et al.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Super-resolution algorithm applied in thermal imaging of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hydroelec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tric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generators stator using hybrid sensing with DTS and FBG.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SBMO/IEEE MTT-S Int.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Microw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Optoelectron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Conf. Proc.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2015-Decem (2015). 2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[18]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Farsiu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S., Robinson, D.,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Elad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M. &amp;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Milanfar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P. Advances and challenges in super- resolution.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Int. J. Imaging Syst. Technol.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14, 47–57 (2004). 2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[19] Yamamoto, A. &amp; T. L. Lee, D. Wavelet Analysis : Theory and Applications.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Hewlett- Packard J.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44–52 (1994). </a:t>
            </a:r>
            <a:r>
              <a:rPr lang="en-US" sz="1800" dirty="0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9705132v2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13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[20] Mourad, T. Wavelets and Wavelet Transforms.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Synth. Lect. Biomed. Eng.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1–18 (2023). 13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[21]  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Galmiche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F. &amp;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Maldague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, X. Depth defect retrieval using the wavelet pulsed phased thermography 1–6 (2000). 14 , DOI 10.21611/qirt.20222.036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[22]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Shrestha, R., Chung, Y. &amp; Kim, W. Wavelet transform applied to lock-in thermographic data for detection of inclusions in composite structures: Simulation and experimental stud-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ies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</a:t>
            </a:r>
            <a:r>
              <a:rPr lang="en-US" sz="1800" i="1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Infrared Phys. Technol. 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96, 98–112 (2019). URL </a:t>
            </a:r>
            <a:r>
              <a:rPr lang="en-US" sz="1800" dirty="0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doi.org</a:t>
            </a:r>
            <a:r>
              <a:rPr lang="en-US" sz="1800" dirty="0">
                <a:solidFill>
                  <a:srgbClr val="000000"/>
                </a:solidFill>
                <a:effectLst/>
                <a:latin typeface="NimbusMonL"/>
                <a:ea typeface="Times New Roman" panose="02020603050405020304" pitchFamily="18" charset="0"/>
              </a:rPr>
              <a:t>/10.1016/ j.infrared.2018.11.008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. 14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[23]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Batsale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JC,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Achchaq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F.,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Baresh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D.,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Sommier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A.,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Legros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P., Strategies for the estimation of thermophysical properties mapping of heterogeneous phase change materials with IR thermography,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Thermosence</a:t>
            </a:r>
            <a:r>
              <a:rPr lang="en-US" sz="1800" dirty="0">
                <a:solidFill>
                  <a:srgbClr val="000000"/>
                </a:solidFill>
                <a:effectLst/>
                <a:latin typeface="NimbusRomNo9L"/>
                <a:ea typeface="Times New Roman" panose="02020603050405020304" pitchFamily="18" charset="0"/>
              </a:rPr>
              <a:t> conference, Orlando, May 2023.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650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Sites internet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 </a:t>
            </a:r>
            <a:r>
              <a:rPr lang="fr-FR" dirty="0" err="1"/>
              <a:t>www.vip-bau.de</a:t>
            </a:r>
            <a:r>
              <a:rPr lang="fr-FR" dirty="0"/>
              <a:t> et </a:t>
            </a:r>
            <a:r>
              <a:rPr lang="fr-FR" dirty="0" err="1"/>
              <a:t>www.vip-bau.ch</a:t>
            </a:r>
            <a:r>
              <a:rPr lang="fr-FR" dirty="0"/>
              <a:t> : plateformes internet allemande et suisse pour PIV</a:t>
            </a:r>
          </a:p>
          <a:p>
            <a:r>
              <a:rPr lang="de-DE" dirty="0" err="1"/>
              <a:t>www.baubook.at</a:t>
            </a:r>
            <a:r>
              <a:rPr lang="de-DE" dirty="0"/>
              <a:t> : Base de </a:t>
            </a:r>
            <a:r>
              <a:rPr lang="de-DE" dirty="0" err="1"/>
              <a:t>donn.es</a:t>
            </a:r>
            <a:r>
              <a:rPr lang="de-DE" dirty="0"/>
              <a:t> IBO - .</a:t>
            </a:r>
            <a:r>
              <a:rPr lang="de-DE" dirty="0" err="1"/>
              <a:t>sterreichisches</a:t>
            </a:r>
            <a:r>
              <a:rPr lang="de-DE" dirty="0"/>
              <a:t> Institut </a:t>
            </a:r>
            <a:r>
              <a:rPr lang="de-DE" dirty="0" err="1"/>
              <a:t>für</a:t>
            </a:r>
            <a:r>
              <a:rPr lang="de-DE" dirty="0"/>
              <a:t> Baubiologie und </a:t>
            </a:r>
            <a:r>
              <a:rPr lang="de-DE" dirty="0" err="1"/>
              <a:t>Bau.kologie</a:t>
            </a:r>
            <a:r>
              <a:rPr lang="de-DE" dirty="0"/>
              <a:t> :</a:t>
            </a:r>
          </a:p>
          <a:p>
            <a:r>
              <a:rPr lang="fr-FR" dirty="0" err="1"/>
              <a:t>www.va</a:t>
            </a:r>
            <a:r>
              <a:rPr lang="fr-FR" dirty="0"/>
              <a:t>-q-</a:t>
            </a:r>
            <a:r>
              <a:rPr lang="fr-FR" dirty="0" err="1"/>
              <a:t>tec.com</a:t>
            </a:r>
            <a:r>
              <a:rPr lang="fr-FR" dirty="0"/>
              <a:t> : site du fabricant VA-Q-TEC AG</a:t>
            </a:r>
          </a:p>
          <a:p>
            <a:r>
              <a:rPr lang="en-US" dirty="0" err="1"/>
              <a:t>www.microtherm.uk.com</a:t>
            </a:r>
            <a:r>
              <a:rPr lang="en-US" dirty="0"/>
              <a:t> : site du fabricant MICROTHERM N.V.</a:t>
            </a:r>
          </a:p>
          <a:p>
            <a:r>
              <a:rPr lang="fr-FR" dirty="0" err="1"/>
              <a:t>www.boetker.de</a:t>
            </a:r>
            <a:r>
              <a:rPr lang="fr-FR" dirty="0"/>
              <a:t> : site du fabricant BOETKER</a:t>
            </a:r>
          </a:p>
          <a:p>
            <a:r>
              <a:rPr lang="en-US" dirty="0" err="1"/>
              <a:t>www.vaku-isotherm.de</a:t>
            </a:r>
            <a:r>
              <a:rPr lang="en-US" dirty="0"/>
              <a:t> : site du fabricant VAKU-ISOTHERM GmbH</a:t>
            </a:r>
          </a:p>
          <a:p>
            <a:r>
              <a:rPr lang="pl-PL" dirty="0" err="1"/>
              <a:t>www.zzwancor.ch</a:t>
            </a:r>
            <a:r>
              <a:rPr lang="pl-PL" dirty="0"/>
              <a:t> : </a:t>
            </a:r>
            <a:r>
              <a:rPr lang="pl-PL" dirty="0" err="1"/>
              <a:t>site</a:t>
            </a:r>
            <a:r>
              <a:rPr lang="pl-PL" dirty="0"/>
              <a:t> </a:t>
            </a:r>
            <a:r>
              <a:rPr lang="pl-PL" dirty="0" err="1"/>
              <a:t>du</a:t>
            </a:r>
            <a:r>
              <a:rPr lang="pl-PL" dirty="0"/>
              <a:t> </a:t>
            </a:r>
            <a:r>
              <a:rPr lang="pl-PL" dirty="0" err="1"/>
              <a:t>fabricant</a:t>
            </a:r>
            <a:r>
              <a:rPr lang="pl-PL" dirty="0"/>
              <a:t> ZZWANCOR</a:t>
            </a:r>
          </a:p>
          <a:p>
            <a:r>
              <a:rPr lang="fr-FR" dirty="0" err="1"/>
              <a:t>www.porextherm.com</a:t>
            </a:r>
            <a:r>
              <a:rPr lang="fr-FR" dirty="0"/>
              <a:t> : site du fabricant POREXTHERM D.MMSTOFFE </a:t>
            </a:r>
            <a:r>
              <a:rPr lang="fr-FR" dirty="0" err="1"/>
              <a:t>GmbH</a:t>
            </a:r>
            <a:endParaRPr lang="fr-FR" dirty="0"/>
          </a:p>
          <a:p>
            <a:r>
              <a:rPr lang="fr-FR" dirty="0" err="1"/>
              <a:t>www.syag.ch</a:t>
            </a:r>
            <a:r>
              <a:rPr lang="fr-FR" dirty="0"/>
              <a:t> : site du fabricant SCHNEIDER SYSTEMTECHNIK AG</a:t>
            </a:r>
          </a:p>
          <a:p>
            <a:r>
              <a:rPr lang="fr-FR" dirty="0" err="1"/>
              <a:t>www.ademe.fr</a:t>
            </a:r>
            <a:r>
              <a:rPr lang="fr-FR" dirty="0"/>
              <a:t> : site internet de l’ADEME</a:t>
            </a:r>
          </a:p>
          <a:p>
            <a:r>
              <a:rPr lang="fr-FR" dirty="0" err="1"/>
              <a:t>www.cnidep.com</a:t>
            </a:r>
            <a:r>
              <a:rPr lang="fr-FR" dirty="0"/>
              <a:t> : site internet du CNIDEP</a:t>
            </a:r>
          </a:p>
          <a:p>
            <a:r>
              <a:rPr lang="fr-FR" dirty="0" err="1"/>
              <a:t>www.cstb.fr</a:t>
            </a:r>
            <a:r>
              <a:rPr lang="fr-FR" dirty="0"/>
              <a:t> : site internet du CSTB</a:t>
            </a:r>
          </a:p>
        </p:txBody>
      </p:sp>
    </p:spTree>
    <p:extLst>
      <p:ext uri="{BB962C8B-B14F-4D97-AF65-F5344CB8AC3E}">
        <p14:creationId xmlns:p14="http://schemas.microsoft.com/office/powerpoint/2010/main" val="1918256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</a:t>
            </a:r>
            <a:r>
              <a:rPr lang="fr-FR" dirty="0" err="1">
                <a:solidFill>
                  <a:srgbClr val="FF0000"/>
                </a:solidFill>
              </a:rPr>
              <a:t>adiabaticité</a:t>
            </a:r>
            <a:r>
              <a:rPr lang="fr-FR" dirty="0">
                <a:solidFill>
                  <a:srgbClr val="FF0000"/>
                </a:solidFill>
              </a:rPr>
              <a:t> n’est pas de ce monde! 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96224" y="1060783"/>
            <a:ext cx="8472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matériaux isolants thermiques  sont ridicules comparés aux isolants électriques!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96224" y="3468303"/>
            <a:ext cx="95799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rapport de conductivité entre cuivre et super-isolant  thermique est de 10</a:t>
            </a:r>
            <a:r>
              <a:rPr lang="fr-FR" sz="2800" baseline="30000" dirty="0"/>
              <a:t>5</a:t>
            </a:r>
          </a:p>
          <a:p>
            <a:endParaRPr lang="fr-FR" dirty="0"/>
          </a:p>
          <a:p>
            <a:r>
              <a:rPr lang="fr-FR" sz="3200" dirty="0"/>
              <a:t>En  électricité, ce rapport est de 10</a:t>
            </a:r>
            <a:r>
              <a:rPr lang="fr-FR" sz="3200" baseline="30000" dirty="0"/>
              <a:t>15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Résistivité d’un conducteur </a:t>
            </a:r>
            <a:r>
              <a:rPr lang="fr-FR" dirty="0" err="1">
                <a:solidFill>
                  <a:srgbClr val="000000"/>
                </a:solidFill>
              </a:rPr>
              <a:t>ro</a:t>
            </a:r>
            <a:r>
              <a:rPr lang="fr-FR" dirty="0">
                <a:solidFill>
                  <a:srgbClr val="000000"/>
                </a:solidFill>
              </a:rPr>
              <a:t>&lt;10</a:t>
            </a:r>
            <a:r>
              <a:rPr lang="fr-FR" baseline="30000" dirty="0">
                <a:solidFill>
                  <a:srgbClr val="000000"/>
                </a:solidFill>
              </a:rPr>
              <a:t>-6</a:t>
            </a:r>
            <a:r>
              <a:rPr lang="fr-FR" dirty="0">
                <a:solidFill>
                  <a:srgbClr val="000000"/>
                </a:solidFill>
              </a:rPr>
              <a:t> Ohm*m</a:t>
            </a:r>
          </a:p>
          <a:p>
            <a:r>
              <a:rPr lang="fr-FR" dirty="0">
                <a:solidFill>
                  <a:srgbClr val="000000"/>
                </a:solidFill>
              </a:rPr>
              <a:t>Résistivité d’un isolant </a:t>
            </a:r>
            <a:r>
              <a:rPr lang="fr-FR" dirty="0" err="1">
                <a:solidFill>
                  <a:srgbClr val="000000"/>
                </a:solidFill>
              </a:rPr>
              <a:t>ro</a:t>
            </a:r>
            <a:r>
              <a:rPr lang="fr-FR" dirty="0">
                <a:solidFill>
                  <a:srgbClr val="000000"/>
                </a:solidFill>
              </a:rPr>
              <a:t> &gt;10</a:t>
            </a:r>
            <a:r>
              <a:rPr lang="fr-FR" baseline="30000" dirty="0">
                <a:solidFill>
                  <a:srgbClr val="000000"/>
                </a:solidFill>
              </a:rPr>
              <a:t>10</a:t>
            </a:r>
            <a:r>
              <a:rPr lang="fr-FR" dirty="0">
                <a:solidFill>
                  <a:srgbClr val="000000"/>
                </a:solidFill>
              </a:rPr>
              <a:t> Ohm*m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ON NE SAIT PAS ISOLER THERMIQUEMENT!</a:t>
            </a:r>
          </a:p>
          <a:p>
            <a:r>
              <a:rPr lang="fr-FR" sz="2000" dirty="0">
                <a:solidFill>
                  <a:srgbClr val="FF0000"/>
                </a:solidFill>
              </a:rPr>
              <a:t>ON NE PEUT PAS TRANSPORTER LA CHALEUR SUR DE GRANDES DISTANCES!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6225" y="2194726"/>
            <a:ext cx="8201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￼￼￼￼￼￼￼￼Isolants classiques actuels</a:t>
            </a:r>
          </a:p>
          <a:p>
            <a:r>
              <a:rPr lang="fr-FR" dirty="0" err="1"/>
              <a:t>λ</a:t>
            </a:r>
            <a:r>
              <a:rPr lang="fr-FR" dirty="0"/>
              <a:t>=</a:t>
            </a:r>
            <a:r>
              <a:rPr lang="fr-FR" dirty="0" err="1"/>
              <a:t>λS</a:t>
            </a:r>
            <a:r>
              <a:rPr lang="fr-FR" dirty="0"/>
              <a:t> +</a:t>
            </a:r>
            <a:r>
              <a:rPr lang="fr-FR" dirty="0" err="1"/>
              <a:t>λR</a:t>
            </a:r>
            <a:r>
              <a:rPr lang="fr-FR" dirty="0"/>
              <a:t> +</a:t>
            </a:r>
            <a:r>
              <a:rPr lang="fr-FR" dirty="0" err="1"/>
              <a:t>λG</a:t>
            </a:r>
            <a:r>
              <a:rPr lang="fr-FR" dirty="0"/>
              <a:t>	(Laines </a:t>
            </a:r>
            <a:r>
              <a:rPr lang="fr-FR" dirty="0" err="1"/>
              <a:t>minérales</a:t>
            </a:r>
            <a:r>
              <a:rPr lang="fr-FR" dirty="0"/>
              <a:t>; Plastiques </a:t>
            </a:r>
            <a:r>
              <a:rPr lang="fr-FR" dirty="0" err="1"/>
              <a:t>alvéolaires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￼￼￼￼￼￼￼￼￼￼￼￼￼￼￼VALEUR DE CONDUCTIVITE THERMIQUE COMPRISE ENTRE 25 et 45 mW/(</a:t>
            </a:r>
            <a:r>
              <a:rPr lang="fr-FR" dirty="0" err="1"/>
              <a:t>m.K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637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</a:t>
            </a:r>
            <a:r>
              <a:rPr lang="fr-FR" dirty="0" err="1">
                <a:solidFill>
                  <a:srgbClr val="FF0000"/>
                </a:solidFill>
              </a:rPr>
              <a:t>adiabaticité</a:t>
            </a:r>
            <a:r>
              <a:rPr lang="fr-FR" dirty="0">
                <a:solidFill>
                  <a:srgbClr val="FF0000"/>
                </a:solidFill>
              </a:rPr>
              <a:t> n’est pas de ce monde! 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sz="2700" dirty="0">
                <a:solidFill>
                  <a:srgbClr val="FF0000"/>
                </a:solidFill>
              </a:rPr>
              <a:t>Quelques exemples simples en comparaison du transport d’électricité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3423" y="2181342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/>
              <a:t>Uniquement à cause de l’absence d’isolation thermique suffisante:</a:t>
            </a:r>
          </a:p>
          <a:p>
            <a:pPr lvl="1"/>
            <a:r>
              <a:rPr lang="fr-FR" dirty="0"/>
              <a:t>Une conduite d’eau chaude ne peut transporter la chaleur que sur quelques kilomètres</a:t>
            </a:r>
          </a:p>
          <a:p>
            <a:pPr lvl="1"/>
            <a:r>
              <a:rPr lang="fr-FR" dirty="0"/>
              <a:t>Une ailette </a:t>
            </a:r>
            <a:r>
              <a:rPr lang="fr-FR" dirty="0" err="1"/>
              <a:t>conductive</a:t>
            </a:r>
            <a:r>
              <a:rPr lang="fr-FR" dirty="0"/>
              <a:t> uniquement sur quelques mètres ou centimètres</a:t>
            </a:r>
          </a:p>
          <a:p>
            <a:pPr lvl="1"/>
            <a:r>
              <a:rPr lang="fr-FR" dirty="0"/>
              <a:t>On ne peut pas simplement stocker la chaleur…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Il est très difficile de dépasser une </a:t>
            </a:r>
            <a:r>
              <a:rPr lang="fr-FR" dirty="0" err="1"/>
              <a:t>coef</a:t>
            </a:r>
            <a:r>
              <a:rPr lang="fr-FR" dirty="0"/>
              <a:t> d’échange thermique de h=0.1 Wm</a:t>
            </a:r>
            <a:r>
              <a:rPr lang="fr-FR" baseline="30000" dirty="0"/>
              <a:t>-2</a:t>
            </a:r>
            <a:r>
              <a:rPr lang="fr-FR" dirty="0"/>
              <a:t>K</a:t>
            </a:r>
            <a:r>
              <a:rPr lang="fr-FR" baseline="30000" dirty="0"/>
              <a:t>-1</a:t>
            </a:r>
            <a:r>
              <a:rPr lang="fr-FR" dirty="0"/>
              <a:t>ou </a:t>
            </a:r>
            <a:r>
              <a:rPr lang="fr-FR" i="1" dirty="0"/>
              <a:t>R=</a:t>
            </a:r>
            <a:r>
              <a:rPr lang="fr-FR" sz="3000" dirty="0"/>
              <a:t>10W</a:t>
            </a:r>
            <a:r>
              <a:rPr lang="fr-FR" sz="3000" baseline="30000" dirty="0"/>
              <a:t>-1</a:t>
            </a:r>
            <a:r>
              <a:rPr lang="fr-FR" sz="3000" dirty="0"/>
              <a:t>m</a:t>
            </a:r>
            <a:r>
              <a:rPr lang="fr-FR" sz="3000" baseline="30000" dirty="0"/>
              <a:t>-2</a:t>
            </a:r>
            <a:r>
              <a:rPr lang="fr-FR" sz="3000" dirty="0"/>
              <a:t>K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643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La chaleur est difficilement canalisable: Ailette de refroidissement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1417639"/>
            <a:ext cx="4600203" cy="3943031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2800665" y="3481532"/>
          <a:ext cx="11493503" cy="1491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Document" r:id="rId4" imgW="5969000" imgH="774700" progId="Word.Document.12">
                  <p:link updateAutomatic="1"/>
                </p:oleObj>
              </mc:Choice>
              <mc:Fallback>
                <p:oleObj name="Document" r:id="rId4" imgW="5969000" imgH="774700" progId="Word.Document.12">
                  <p:link updateAutomatic="1"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0665" y="3481532"/>
                        <a:ext cx="11493503" cy="1491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981201" y="5187220"/>
            <a:ext cx="8024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Une ailette ne conduit pas la chaleur sur mieux que quelques mètres de distance.</a:t>
            </a:r>
          </a:p>
        </p:txBody>
      </p:sp>
    </p:spTree>
    <p:extLst>
      <p:ext uri="{BB962C8B-B14F-4D97-AF65-F5344CB8AC3E}">
        <p14:creationId xmlns:p14="http://schemas.microsoft.com/office/powerpoint/2010/main" val="2381763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Conduite d’eau chaude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5677" y="2066280"/>
            <a:ext cx="4284064" cy="408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81200" y="206627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</a:t>
            </a:r>
          </a:p>
        </p:txBody>
      </p:sp>
      <p:cxnSp>
        <p:nvCxnSpPr>
          <p:cNvPr id="8" name="Connecteur en arc 7"/>
          <p:cNvCxnSpPr/>
          <p:nvPr/>
        </p:nvCxnSpPr>
        <p:spPr>
          <a:xfrm flipV="1">
            <a:off x="3224709" y="2690467"/>
            <a:ext cx="2131268" cy="30133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224710" y="2066279"/>
            <a:ext cx="245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Eau chaude à V -&gt;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55268" y="2862657"/>
            <a:ext cx="202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Air à </a:t>
            </a:r>
            <a:r>
              <a:rPr lang="fr-FR" dirty="0" err="1"/>
              <a:t>Tinf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148312" y="5402457"/>
            <a:ext cx="8062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On ne peut pas transporter de l’eau chaude sur mieux que quelques kilomètres de distance!</a:t>
            </a:r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/>
        </p:nvGraphicFramePr>
        <p:xfrm>
          <a:off x="-1428430" y="4032897"/>
          <a:ext cx="14214651" cy="99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ocument" r:id="rId3" imgW="5969000" imgH="419100" progId="Word.Document.12">
                  <p:link updateAutomatic="1"/>
                </p:oleObj>
              </mc:Choice>
              <mc:Fallback>
                <p:oleObj name="Document" r:id="rId3" imgW="5969000" imgH="419100" progId="Word.Document.12">
                  <p:link updateAutomatic="1"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28430" y="4032897"/>
                        <a:ext cx="14214651" cy="99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570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Les premiers super-isolants</a:t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>
                <a:solidFill>
                  <a:srgbClr val="FF0000"/>
                </a:solidFill>
              </a:rPr>
              <a:t>Le vase Dewar ou d’Arsonval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0" y="1519238"/>
            <a:ext cx="8229600" cy="4525963"/>
          </a:xfrm>
        </p:spPr>
        <p:txBody>
          <a:bodyPr>
            <a:normAutofit/>
          </a:bodyPr>
          <a:lstStyle/>
          <a:p>
            <a:r>
              <a:rPr lang="fr-FR" sz="1800" dirty="0"/>
              <a:t>Le vase Dewar (1893) ou vase d’Arsonval (Jacques </a:t>
            </a:r>
            <a:r>
              <a:rPr lang="fr-FR" sz="1800" dirty="0" err="1"/>
              <a:t>Arsene</a:t>
            </a:r>
            <a:r>
              <a:rPr lang="fr-FR" sz="1800" dirty="0"/>
              <a:t> d’Arsonval)</a:t>
            </a:r>
          </a:p>
          <a:p>
            <a:r>
              <a:rPr lang="fr-FR" sz="1800" dirty="0"/>
              <a:t>L’aventure de la cryogénie française (Cailletet, D’Arsonval, George Claude) précurseurs de la société « Air Liquide ».</a:t>
            </a:r>
          </a:p>
          <a:p>
            <a:r>
              <a:rPr lang="fr-FR" sz="1800" dirty="0"/>
              <a:t>Dewar perd un procès contre la société Thermos Gmbh en 1904</a:t>
            </a:r>
          </a:p>
          <a:p>
            <a:r>
              <a:rPr lang="fr-FR" sz="1800" dirty="0"/>
              <a:t>Marcello </a:t>
            </a:r>
            <a:r>
              <a:rPr lang="fr-FR" sz="1800" dirty="0" err="1"/>
              <a:t>Pirani</a:t>
            </a:r>
            <a:r>
              <a:rPr lang="fr-FR" sz="1800" dirty="0"/>
              <a:t> (lampe au sodium), mais aussi la jauge de </a:t>
            </a:r>
            <a:r>
              <a:rPr lang="fr-FR" sz="1800" dirty="0" err="1"/>
              <a:t>Pirani</a:t>
            </a:r>
            <a:r>
              <a:rPr lang="fr-FR" sz="1800" dirty="0"/>
              <a:t> (fil chaud appliqué à la cryogénie)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629" y="3322526"/>
            <a:ext cx="2384897" cy="31036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587" y="3819505"/>
            <a:ext cx="1852375" cy="25521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688" y="4003416"/>
            <a:ext cx="3290713" cy="26631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39061" y="6426158"/>
            <a:ext cx="194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Arsonval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81716" y="6426158"/>
            <a:ext cx="194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Pirani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535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2664</Words>
  <Application>Microsoft Macintosh PowerPoint</Application>
  <PresentationFormat>Grand écran</PresentationFormat>
  <Paragraphs>277</Paragraphs>
  <Slides>43</Slides>
  <Notes>1</Notes>
  <HiddenSlides>0</HiddenSlides>
  <MMClips>0</MMClips>
  <ScaleCrop>false</ScaleCrop>
  <HeadingPairs>
    <vt:vector size="10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Liens</vt:lpstr>
      </vt:variant>
      <vt:variant>
        <vt:i4>4</vt:i4>
      </vt:variant>
      <vt:variant>
        <vt:lpstr>Serveurs OLE incorporés</vt:lpstr>
      </vt:variant>
      <vt:variant>
        <vt:i4>5</vt:i4>
      </vt:variant>
      <vt:variant>
        <vt:lpstr>Titres des diapositives</vt:lpstr>
      </vt:variant>
      <vt:variant>
        <vt:i4>43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NimbusMonL</vt:lpstr>
      <vt:lpstr>NimbusRomNo9L</vt:lpstr>
      <vt:lpstr>SFSS0500</vt:lpstr>
      <vt:lpstr>Times New Roman</vt:lpstr>
      <vt:lpstr>URWPalladioL</vt:lpstr>
      <vt:lpstr>Thème Office</vt:lpstr>
      <vt:lpstr>file:///\\localhost\Users\Batsale\Documents\travail%20transitoire%205\SFT-CONF-SUPERISOLANTS\Document12!OLE_LINK2</vt:lpstr>
      <vt:lpstr>file:///\\localhost\Users\Batsale\Documents\travail%20transitoire%205\SFT-CONF-SUPERISOLANTS\Document12!OLE_LINK1</vt:lpstr>
      <vt:lpstr>file:///\\localhost\Users\Batsale\Documents\travail%20transitoire%205\SFT-CONF-SUPERISOLANTS\Document12!OLE_LINK4</vt:lpstr>
      <vt:lpstr>file:///\\localhost\Users\Batsale\Documents\travail%20transitoire%205\SFT-CONF-SUPERISOLANTS\Document12!OLE_LINK4</vt:lpstr>
      <vt:lpstr>…quation</vt:lpstr>
      <vt:lpstr>Microsoft Equation 3.0</vt:lpstr>
      <vt:lpstr>Microsoft Word Picture</vt:lpstr>
      <vt:lpstr>Document</vt:lpstr>
      <vt:lpstr>Équation</vt:lpstr>
      <vt:lpstr>Résistances et impédances thermiques, quelles analogies entre thermique et électricité ? Quelques applications au contrôle non-destructif thermique </vt:lpstr>
      <vt:lpstr>Résistance thermique: analogie électrique</vt:lpstr>
      <vt:lpstr>Analogie Thermique -Electricité</vt:lpstr>
      <vt:lpstr>Toute analogie a ses limites. </vt:lpstr>
      <vt:lpstr>L’adiabaticité n’est pas de ce monde!  </vt:lpstr>
      <vt:lpstr>L’adiabaticité n’est pas de ce monde!  Quelques exemples simples en comparaison du transport d’électricité</vt:lpstr>
      <vt:lpstr>La chaleur est difficilement canalisable: Ailette de refroidissement</vt:lpstr>
      <vt:lpstr>Conduite d’eau chaude</vt:lpstr>
      <vt:lpstr>Les premiers super-isolants Le vase Dewar ou d’Arsonval</vt:lpstr>
      <vt:lpstr>« Systèmes » Super isolants et cryogénie (voir Boissin et al, Air Liquide et CEA Grenoble)  </vt:lpstr>
      <vt:lpstr>« Systèmes » Super isolants et cryogénie Réservoirs, Conduites  </vt:lpstr>
      <vt:lpstr>Les aérogels Voir A. Rigacci, P. Achard CEMEF, Sophia Antipolis </vt:lpstr>
      <vt:lpstr>Conductivité thermique de milieux poreux en fonction de la pression et de la taille des pores </vt:lpstr>
      <vt:lpstr>Les vitrages sous vide (VIG Vacuum Insulating Glazing): Pilkinton Spacia</vt:lpstr>
      <vt:lpstr>Méthodes de caractérisation d’une résistance thermique</vt:lpstr>
      <vt:lpstr>Plaque chaude gardée</vt:lpstr>
      <vt:lpstr>Performances d’un vase Dewar, comment caractériser sa bouteille thermos… le test de Carnets d’aventures</vt:lpstr>
      <vt:lpstr>Modèle électrique équivalent (circuit électrique  capacité-résistance)</vt:lpstr>
      <vt:lpstr>Analogie électrique en régime transitoire-Cas 1D-Quadripoles thermiques Représentation matricielle</vt:lpstr>
      <vt:lpstr>Analogie électrique en régime transitoire-Cas 1D-Quadripoles thermiques Analogie Electrique</vt:lpstr>
      <vt:lpstr>Approximation aux basses fréquences (p --&gt; 0)</vt:lpstr>
      <vt:lpstr>Mur multicouche</vt:lpstr>
      <vt:lpstr>Discrétisation d’un mur</vt:lpstr>
      <vt:lpstr>Mesure simple de la résistance et de l’inertie d’un mur Aux basses fréquences</vt:lpstr>
      <vt:lpstr>Impédance d’un milieu semi-infini</vt:lpstr>
      <vt:lpstr>Exemple de mur composite en thermique du bâtiment</vt:lpstr>
      <vt:lpstr>Régime périodique</vt:lpstr>
      <vt:lpstr>Etude de phénomènes 3D transitoires Contrôle non-destructif par thermographie infrarouge</vt:lpstr>
      <vt:lpstr>Possible applications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 où une résistance thermique non-uniforme R(x,y) est à une profondeur e1 dans un milieu homogène</vt:lpstr>
      <vt:lpstr>Transformée de Fourier du saut de température</vt:lpstr>
      <vt:lpstr>Représentation quadripolaire généralisée</vt:lpstr>
      <vt:lpstr>Approximations possibles</vt:lpstr>
      <vt:lpstr>Conclusion</vt:lpstr>
      <vt:lpstr>For the future: 4-5D hypercubes processing</vt:lpstr>
      <vt:lpstr>Our team in Bordeaux, France</vt:lpstr>
      <vt:lpstr>References</vt:lpstr>
      <vt:lpstr>Sites internet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Résistances et impédances thermiques, quelles analogies entre thermique et électricité ? Quelques applications au contrôle non-destructif thermique </dc:title>
  <dc:creator>BATSALE Jean-Christophe</dc:creator>
  <cp:lastModifiedBy>BATSALE Jean-Christophe</cp:lastModifiedBy>
  <cp:revision>10</cp:revision>
  <dcterms:created xsi:type="dcterms:W3CDTF">2025-01-19T19:43:54Z</dcterms:created>
  <dcterms:modified xsi:type="dcterms:W3CDTF">2025-01-28T07:35:17Z</dcterms:modified>
</cp:coreProperties>
</file>